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3" r:id="rId6"/>
  </p:sldMasterIdLst>
  <p:notesMasterIdLst>
    <p:notesMasterId r:id="rId34"/>
  </p:notesMasterIdLst>
  <p:sldIdLst>
    <p:sldId id="256" r:id="rId7"/>
    <p:sldId id="559" r:id="rId8"/>
    <p:sldId id="260" r:id="rId9"/>
    <p:sldId id="560" r:id="rId10"/>
    <p:sldId id="553" r:id="rId11"/>
    <p:sldId id="561" r:id="rId12"/>
    <p:sldId id="562" r:id="rId13"/>
    <p:sldId id="554" r:id="rId14"/>
    <p:sldId id="503" r:id="rId15"/>
    <p:sldId id="563" r:id="rId16"/>
    <p:sldId id="555" r:id="rId17"/>
    <p:sldId id="496" r:id="rId18"/>
    <p:sldId id="552" r:id="rId19"/>
    <p:sldId id="551" r:id="rId20"/>
    <p:sldId id="564" r:id="rId21"/>
    <p:sldId id="565" r:id="rId22"/>
    <p:sldId id="505" r:id="rId23"/>
    <p:sldId id="566" r:id="rId24"/>
    <p:sldId id="567" r:id="rId25"/>
    <p:sldId id="568" r:id="rId26"/>
    <p:sldId id="571" r:id="rId27"/>
    <p:sldId id="572" r:id="rId28"/>
    <p:sldId id="569" r:id="rId29"/>
    <p:sldId id="576" r:id="rId30"/>
    <p:sldId id="577" r:id="rId31"/>
    <p:sldId id="578" r:id="rId32"/>
    <p:sldId id="5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 HOBSON" userId="19314002-f453-4ffc-861e-1924cb414dd0" providerId="ADAL" clId="{77C16B04-C164-4307-9E86-B76925D256E4}"/>
    <pc:docChg chg="custSel modSld sldOrd">
      <pc:chgData name="REBECCA S HOBSON" userId="19314002-f453-4ffc-861e-1924cb414dd0" providerId="ADAL" clId="{77C16B04-C164-4307-9E86-B76925D256E4}" dt="2024-11-22T00:54:37.005" v="171"/>
      <pc:docMkLst>
        <pc:docMk/>
      </pc:docMkLst>
      <pc:sldChg chg="ord">
        <pc:chgData name="REBECCA S HOBSON" userId="19314002-f453-4ffc-861e-1924cb414dd0" providerId="ADAL" clId="{77C16B04-C164-4307-9E86-B76925D256E4}" dt="2024-11-22T00:54:29.102" v="169"/>
        <pc:sldMkLst>
          <pc:docMk/>
          <pc:sldMk cId="3298236648" sldId="503"/>
        </pc:sldMkLst>
      </pc:sldChg>
      <pc:sldChg chg="addSp delSp modSp mod">
        <pc:chgData name="REBECCA S HOBSON" userId="19314002-f453-4ffc-861e-1924cb414dd0" providerId="ADAL" clId="{77C16B04-C164-4307-9E86-B76925D256E4}" dt="2024-11-22T00:53:16.780" v="108" actId="1076"/>
        <pc:sldMkLst>
          <pc:docMk/>
          <pc:sldMk cId="2161786214" sldId="554"/>
        </pc:sldMkLst>
        <pc:spChg chg="mod">
          <ac:chgData name="REBECCA S HOBSON" userId="19314002-f453-4ffc-861e-1924cb414dd0" providerId="ADAL" clId="{77C16B04-C164-4307-9E86-B76925D256E4}" dt="2024-11-22T00:53:07.237" v="106" actId="404"/>
          <ac:spMkLst>
            <pc:docMk/>
            <pc:sldMk cId="2161786214" sldId="554"/>
            <ac:spMk id="4" creationId="{3E02376A-A526-FCF1-0DE2-EC034A607C2C}"/>
          </ac:spMkLst>
        </pc:spChg>
        <pc:spChg chg="del mod">
          <ac:chgData name="REBECCA S HOBSON" userId="19314002-f453-4ffc-861e-1924cb414dd0" providerId="ADAL" clId="{77C16B04-C164-4307-9E86-B76925D256E4}" dt="2024-11-22T00:52:33.502" v="99" actId="478"/>
          <ac:spMkLst>
            <pc:docMk/>
            <pc:sldMk cId="2161786214" sldId="554"/>
            <ac:spMk id="10" creationId="{25202BE7-BFCC-CA1B-322B-3E4954A499AA}"/>
          </ac:spMkLst>
        </pc:spChg>
        <pc:picChg chg="add mod modCrop">
          <ac:chgData name="REBECCA S HOBSON" userId="19314002-f453-4ffc-861e-1924cb414dd0" providerId="ADAL" clId="{77C16B04-C164-4307-9E86-B76925D256E4}" dt="2024-11-22T00:53:16.780" v="108" actId="1076"/>
          <ac:picMkLst>
            <pc:docMk/>
            <pc:sldMk cId="2161786214" sldId="554"/>
            <ac:picMk id="3" creationId="{C86B5DE0-6663-4678-95EB-3B6F29CA99F7}"/>
          </ac:picMkLst>
        </pc:picChg>
        <pc:picChg chg="del">
          <ac:chgData name="REBECCA S HOBSON" userId="19314002-f453-4ffc-861e-1924cb414dd0" providerId="ADAL" clId="{77C16B04-C164-4307-9E86-B76925D256E4}" dt="2024-11-22T00:50:30.669" v="2" actId="478"/>
          <ac:picMkLst>
            <pc:docMk/>
            <pc:sldMk cId="2161786214" sldId="554"/>
            <ac:picMk id="6" creationId="{8498E9FE-3B0F-915D-23C9-CD81260BCC18}"/>
          </ac:picMkLst>
        </pc:picChg>
      </pc:sldChg>
      <pc:sldChg chg="addSp delSp modSp mod">
        <pc:chgData name="REBECCA S HOBSON" userId="19314002-f453-4ffc-861e-1924cb414dd0" providerId="ADAL" clId="{77C16B04-C164-4307-9E86-B76925D256E4}" dt="2024-11-22T00:54:06.727" v="167" actId="22"/>
        <pc:sldMkLst>
          <pc:docMk/>
          <pc:sldMk cId="2427599414" sldId="555"/>
        </pc:sldMkLst>
        <pc:spChg chg="mod">
          <ac:chgData name="REBECCA S HOBSON" userId="19314002-f453-4ffc-861e-1924cb414dd0" providerId="ADAL" clId="{77C16B04-C164-4307-9E86-B76925D256E4}" dt="2024-11-22T00:54:00.869" v="165" actId="404"/>
          <ac:spMkLst>
            <pc:docMk/>
            <pc:sldMk cId="2427599414" sldId="555"/>
            <ac:spMk id="4" creationId="{3E02376A-A526-FCF1-0DE2-EC034A607C2C}"/>
          </ac:spMkLst>
        </pc:spChg>
        <pc:spChg chg="del">
          <ac:chgData name="REBECCA S HOBSON" userId="19314002-f453-4ffc-861e-1924cb414dd0" providerId="ADAL" clId="{77C16B04-C164-4307-9E86-B76925D256E4}" dt="2024-11-22T00:54:05.232" v="166" actId="478"/>
          <ac:spMkLst>
            <pc:docMk/>
            <pc:sldMk cId="2427599414" sldId="555"/>
            <ac:spMk id="10" creationId="{25202BE7-BFCC-CA1B-322B-3E4954A499AA}"/>
          </ac:spMkLst>
        </pc:spChg>
        <pc:picChg chg="del">
          <ac:chgData name="REBECCA S HOBSON" userId="19314002-f453-4ffc-861e-1924cb414dd0" providerId="ADAL" clId="{77C16B04-C164-4307-9E86-B76925D256E4}" dt="2024-11-22T00:53:38.429" v="109" actId="478"/>
          <ac:picMkLst>
            <pc:docMk/>
            <pc:sldMk cId="2427599414" sldId="555"/>
            <ac:picMk id="3" creationId="{2B191826-EC93-8F66-FCD9-170279A62267}"/>
          </ac:picMkLst>
        </pc:picChg>
        <pc:picChg chg="add">
          <ac:chgData name="REBECCA S HOBSON" userId="19314002-f453-4ffc-861e-1924cb414dd0" providerId="ADAL" clId="{77C16B04-C164-4307-9E86-B76925D256E4}" dt="2024-11-22T00:54:06.727" v="167" actId="22"/>
          <ac:picMkLst>
            <pc:docMk/>
            <pc:sldMk cId="2427599414" sldId="555"/>
            <ac:picMk id="5" creationId="{F35E7A26-B3A3-8E31-055C-66678269A8CF}"/>
          </ac:picMkLst>
        </pc:picChg>
      </pc:sldChg>
      <pc:sldChg chg="ord">
        <pc:chgData name="REBECCA S HOBSON" userId="19314002-f453-4ffc-861e-1924cb414dd0" providerId="ADAL" clId="{77C16B04-C164-4307-9E86-B76925D256E4}" dt="2024-11-22T00:51:28.016" v="15"/>
        <pc:sldMkLst>
          <pc:docMk/>
          <pc:sldMk cId="1303787516" sldId="562"/>
        </pc:sldMkLst>
      </pc:sldChg>
      <pc:sldChg chg="ord">
        <pc:chgData name="REBECCA S HOBSON" userId="19314002-f453-4ffc-861e-1924cb414dd0" providerId="ADAL" clId="{77C16B04-C164-4307-9E86-B76925D256E4}" dt="2024-11-22T00:54:37.005" v="171"/>
        <pc:sldMkLst>
          <pc:docMk/>
          <pc:sldMk cId="1461725083"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Garamond" panose="02020404030301010803" pitchFamily="18" charset="0"/>
              </a:rPr>
              <a:t>A student in grade three (3) who is not proficient in ELA, as determined by the student's achieving a performance level rating of </a:t>
            </a:r>
            <a:r>
              <a:rPr lang="en-US" dirty="0">
                <a:solidFill>
                  <a:srgbClr val="FF0000"/>
                </a:solidFill>
                <a:latin typeface="Garamond" panose="02020404030301010803" pitchFamily="18" charset="0"/>
              </a:rPr>
              <a:t>“approaching” </a:t>
            </a:r>
            <a:r>
              <a:rPr lang="en-US" dirty="0">
                <a:latin typeface="Garamond" panose="02020404030301010803" pitchFamily="18" charset="0"/>
              </a:rPr>
              <a:t>on the ELA portion of the student's most recent TCAP test, may be promoted to the fourth (4th) grade if: </a:t>
            </a:r>
          </a:p>
          <a:p>
            <a:endParaRPr lang="en-US" dirty="0">
              <a:latin typeface="Garamond" panose="02020404030301010803" pitchFamily="18" charset="0"/>
            </a:endParaRPr>
          </a:p>
          <a:p>
            <a:r>
              <a:rPr lang="en-US" dirty="0">
                <a:latin typeface="Garamond" panose="02020404030301010803" pitchFamily="18" charset="0"/>
              </a:rPr>
              <a:t>The student attends a learning loss bridge camp before the beginning of the upcoming school year, </a:t>
            </a:r>
          </a:p>
          <a:p>
            <a:pPr marL="349415" indent="-349415">
              <a:buFont typeface="Arial" panose="020B0604020202020204" pitchFamily="34" charset="0"/>
              <a:buChar char="•"/>
            </a:pPr>
            <a:endParaRPr lang="en-US" dirty="0">
              <a:latin typeface="Garamond" panose="02020404030301010803" pitchFamily="18" charset="0"/>
            </a:endParaRPr>
          </a:p>
          <a:p>
            <a:pPr marL="349415" indent="-349415">
              <a:buFont typeface="Arial" panose="020B0604020202020204" pitchFamily="34" charset="0"/>
              <a:buChar char="•"/>
            </a:pPr>
            <a:r>
              <a:rPr lang="en-US" dirty="0">
                <a:latin typeface="Garamond" panose="02020404030301010803" pitchFamily="18" charset="0"/>
              </a:rPr>
              <a:t>Maintains a ninety percent </a:t>
            </a:r>
            <a:r>
              <a:rPr lang="en-US" dirty="0">
                <a:highlight>
                  <a:srgbClr val="FFFF00"/>
                </a:highlight>
                <a:latin typeface="Garamond" panose="02020404030301010803" pitchFamily="18" charset="0"/>
              </a:rPr>
              <a:t>(90%) attendance rate</a:t>
            </a:r>
            <a:r>
              <a:rPr lang="en-US" dirty="0">
                <a:latin typeface="Garamond" panose="02020404030301010803" pitchFamily="18" charset="0"/>
              </a:rPr>
              <a:t> at the camp, </a:t>
            </a:r>
            <a:r>
              <a:rPr lang="en-US" b="1" dirty="0">
                <a:solidFill>
                  <a:srgbClr val="FF0000"/>
                </a:solidFill>
                <a:latin typeface="Garamond" panose="02020404030301010803" pitchFamily="18" charset="0"/>
              </a:rPr>
              <a:t>AND </a:t>
            </a:r>
            <a:r>
              <a:rPr lang="en-US" dirty="0">
                <a:latin typeface="Garamond" panose="02020404030301010803" pitchFamily="18" charset="0"/>
              </a:rPr>
              <a:t>the </a:t>
            </a:r>
            <a:r>
              <a:rPr lang="en-US" dirty="0">
                <a:highlight>
                  <a:srgbClr val="FFFF00"/>
                </a:highlight>
                <a:latin typeface="Garamond" panose="02020404030301010803" pitchFamily="18" charset="0"/>
              </a:rPr>
              <a:t>student's performance on the post-test </a:t>
            </a:r>
            <a:r>
              <a:rPr lang="en-US" dirty="0">
                <a:latin typeface="Garamond" panose="02020404030301010803" pitchFamily="18" charset="0"/>
              </a:rPr>
              <a:t>administered to the student at the end of the learning loss bridge camp, </a:t>
            </a:r>
            <a:r>
              <a:rPr lang="en-US" dirty="0">
                <a:highlight>
                  <a:srgbClr val="FFFF00"/>
                </a:highlight>
                <a:latin typeface="Garamond" panose="02020404030301010803" pitchFamily="18" charset="0"/>
              </a:rPr>
              <a:t>demonstrates adequate growth (5 percentage points)</a:t>
            </a:r>
            <a:r>
              <a:rPr lang="en-US" dirty="0">
                <a:latin typeface="Garamond" panose="02020404030301010803" pitchFamily="18" charset="0"/>
              </a:rPr>
              <a:t>, as defined in the State Board’s Promotion and Retention Policy 3.300; </a:t>
            </a:r>
            <a:r>
              <a:rPr lang="en-US" dirty="0">
                <a:solidFill>
                  <a:srgbClr val="FF0000"/>
                </a:solidFill>
                <a:latin typeface="Garamond" panose="02020404030301010803" pitchFamily="18" charset="0"/>
              </a:rPr>
              <a:t>OR</a:t>
            </a:r>
          </a:p>
          <a:p>
            <a:pPr marL="349415" indent="-349415">
              <a:buFont typeface="Arial" panose="020B0604020202020204" pitchFamily="34" charset="0"/>
              <a:buChar char="•"/>
            </a:pPr>
            <a:endParaRPr lang="en-US" sz="400" dirty="0">
              <a:latin typeface="Garamond" panose="02020404030301010803" pitchFamily="18" charset="0"/>
            </a:endParaRPr>
          </a:p>
          <a:p>
            <a:pPr marL="349415" indent="-349415">
              <a:buFont typeface="Arial" panose="020B0604020202020204" pitchFamily="34" charset="0"/>
              <a:buChar char="•"/>
            </a:pPr>
            <a:r>
              <a:rPr lang="en-US" dirty="0">
                <a:latin typeface="Garamond" panose="02020404030301010803" pitchFamily="18" charset="0"/>
              </a:rPr>
              <a:t>The student receives </a:t>
            </a:r>
            <a:r>
              <a:rPr lang="en-US" dirty="0">
                <a:highlight>
                  <a:srgbClr val="FFFF00"/>
                </a:highlight>
                <a:latin typeface="Garamond" panose="02020404030301010803" pitchFamily="18" charset="0"/>
              </a:rPr>
              <a:t>high-dosage, low-ratio tutoring </a:t>
            </a:r>
            <a:r>
              <a:rPr lang="en-US" dirty="0">
                <a:latin typeface="Garamond" panose="02020404030301010803" pitchFamily="18" charset="0"/>
              </a:rPr>
              <a:t>for the entirety of the upcoming school year from a Tennessee accelerating literacy and learning corps (TALLC) tutor. For the purposes of this rule, “high-dosage, low-ratio tutoring” means a </a:t>
            </a:r>
            <a:r>
              <a:rPr lang="en-US" dirty="0">
                <a:highlight>
                  <a:srgbClr val="FFFF00"/>
                </a:highlight>
                <a:latin typeface="Garamond" panose="02020404030301010803" pitchFamily="18" charset="0"/>
              </a:rPr>
              <a:t>minimum of two (2) thirty (30) minute sessions per week </a:t>
            </a:r>
            <a:r>
              <a:rPr lang="en-US" dirty="0">
                <a:latin typeface="Garamond" panose="02020404030301010803" pitchFamily="18" charset="0"/>
              </a:rPr>
              <a:t>with a one to three (1:3) teacher to student ratio. TALLC high dosage, low ratio tutoring may be provided through the following options,                                       </a:t>
            </a:r>
          </a:p>
          <a:p>
            <a:pPr marL="349415" indent="-349415">
              <a:buFont typeface="Arial" panose="020B0604020202020204" pitchFamily="34" charset="0"/>
              <a:buChar char="•"/>
            </a:pPr>
            <a:r>
              <a:rPr lang="en-US" dirty="0">
                <a:latin typeface="Garamond" panose="02020404030301010803" pitchFamily="18" charset="0"/>
              </a:rPr>
              <a:t>       (I) A tutor recruited and trained through the Department’s </a:t>
            </a:r>
            <a:r>
              <a:rPr lang="en-US" dirty="0">
                <a:highlight>
                  <a:srgbClr val="FFFF00"/>
                </a:highlight>
                <a:latin typeface="Garamond" panose="02020404030301010803" pitchFamily="18" charset="0"/>
              </a:rPr>
              <a:t>TN ALL Corps </a:t>
            </a:r>
            <a:r>
              <a:rPr lang="en-US" dirty="0">
                <a:latin typeface="Garamond" panose="02020404030301010803" pitchFamily="18" charset="0"/>
              </a:rPr>
              <a:t>grant program. </a:t>
            </a:r>
          </a:p>
          <a:p>
            <a:r>
              <a:rPr lang="en-US" dirty="0">
                <a:latin typeface="Garamond" panose="02020404030301010803" pitchFamily="18" charset="0"/>
              </a:rPr>
              <a:t>            (II)A district recruited tutor who has completed the department’s TN ALL Corps training.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4F376-575B-6E46-982E-B0F6D8FEDF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5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b="1" dirty="0">
                <a:latin typeface="Garamond" panose="02020404030301010803" pitchFamily="18" charset="0"/>
              </a:rPr>
              <a:t>A student in grade three (3) who is not proficient in ELA, as determined by the student's achieving a performance level rating of </a:t>
            </a:r>
            <a:r>
              <a:rPr lang="en-US" sz="2000" b="1" dirty="0">
                <a:solidFill>
                  <a:srgbClr val="FF0000"/>
                </a:solidFill>
                <a:latin typeface="Garamond" panose="02020404030301010803" pitchFamily="18" charset="0"/>
              </a:rPr>
              <a:t>“below” </a:t>
            </a:r>
            <a:r>
              <a:rPr lang="en-US" sz="2000" b="1" dirty="0">
                <a:latin typeface="Garamond" panose="02020404030301010803" pitchFamily="18" charset="0"/>
              </a:rPr>
              <a:t>on the ELA portion of the student's most recent TCAP test may be promoted to the fourth (4th) grade if: </a:t>
            </a:r>
            <a:endParaRPr lang="en-US" sz="1800" dirty="0">
              <a:latin typeface="Garamond" panose="02020404030301010803" pitchFamily="18" charset="0"/>
            </a:endParaRPr>
          </a:p>
          <a:p>
            <a:endParaRPr lang="en-US" sz="2000" dirty="0">
              <a:solidFill>
                <a:schemeClr val="dk1"/>
              </a:solidFill>
              <a:latin typeface="Garamond" panose="02020404030301010803" pitchFamily="18" charset="0"/>
            </a:endParaRPr>
          </a:p>
          <a:p>
            <a:r>
              <a:rPr lang="en-US" sz="2000" dirty="0">
                <a:solidFill>
                  <a:schemeClr val="dk1"/>
                </a:solidFill>
                <a:latin typeface="Garamond" panose="02020404030301010803" pitchFamily="18" charset="0"/>
              </a:rPr>
              <a:t>The student attends a learning loss bridge camp before the beginning of the upcoming school year </a:t>
            </a:r>
            <a:r>
              <a:rPr lang="en-US" sz="2000" b="1" dirty="0">
                <a:solidFill>
                  <a:srgbClr val="FF0000"/>
                </a:solidFill>
                <a:latin typeface="Garamond" panose="02020404030301010803" pitchFamily="18" charset="0"/>
              </a:rPr>
              <a:t>AND</a:t>
            </a:r>
          </a:p>
          <a:p>
            <a:pPr marL="291179" indent="-291179">
              <a:buFont typeface="Arial" panose="020B0604020202020204" pitchFamily="34" charset="0"/>
              <a:buChar char="•"/>
            </a:pPr>
            <a:endParaRPr lang="en-US" sz="2000" dirty="0">
              <a:solidFill>
                <a:schemeClr val="dk1"/>
              </a:solidFill>
              <a:latin typeface="Garamond" panose="02020404030301010803" pitchFamily="18" charset="0"/>
            </a:endParaRPr>
          </a:p>
          <a:p>
            <a:pPr marL="291179" indent="-291179">
              <a:buFont typeface="Arial" panose="020B0604020202020204" pitchFamily="34" charset="0"/>
              <a:buChar char="•"/>
            </a:pPr>
            <a:r>
              <a:rPr lang="en-US" sz="2000" dirty="0">
                <a:solidFill>
                  <a:schemeClr val="dk1"/>
                </a:solidFill>
                <a:latin typeface="Garamond" panose="02020404030301010803" pitchFamily="18" charset="0"/>
              </a:rPr>
              <a:t>Maintains a ninety percent (</a:t>
            </a:r>
            <a:r>
              <a:rPr lang="en-US" sz="2000" dirty="0">
                <a:solidFill>
                  <a:schemeClr val="dk1"/>
                </a:solidFill>
                <a:highlight>
                  <a:srgbClr val="FFFF00"/>
                </a:highlight>
                <a:latin typeface="Garamond" panose="02020404030301010803" pitchFamily="18" charset="0"/>
              </a:rPr>
              <a:t>90%) attendance rate </a:t>
            </a:r>
            <a:r>
              <a:rPr lang="en-US" sz="2000" dirty="0">
                <a:solidFill>
                  <a:schemeClr val="dk1"/>
                </a:solidFill>
                <a:latin typeface="Garamond" panose="02020404030301010803" pitchFamily="18" charset="0"/>
              </a:rPr>
              <a:t>at the camp, </a:t>
            </a:r>
            <a:r>
              <a:rPr lang="en-US" sz="2000" b="1" dirty="0">
                <a:solidFill>
                  <a:srgbClr val="FF0000"/>
                </a:solidFill>
                <a:latin typeface="Garamond" panose="02020404030301010803" pitchFamily="18" charset="0"/>
              </a:rPr>
              <a:t>AND</a:t>
            </a:r>
          </a:p>
          <a:p>
            <a:pPr marL="291179" indent="-291179">
              <a:buFont typeface="Arial" panose="020B0604020202020204" pitchFamily="34" charset="0"/>
              <a:buChar char="•"/>
            </a:pPr>
            <a:endParaRPr lang="en-US" sz="2000" dirty="0">
              <a:solidFill>
                <a:schemeClr val="dk1"/>
              </a:solidFill>
              <a:latin typeface="Garamond" panose="02020404030301010803" pitchFamily="18" charset="0"/>
            </a:endParaRPr>
          </a:p>
          <a:p>
            <a:pPr marL="291179" indent="-291179">
              <a:buFont typeface="Arial" panose="020B0604020202020204" pitchFamily="34" charset="0"/>
              <a:buChar char="•"/>
            </a:pPr>
            <a:r>
              <a:rPr lang="en-US" sz="2000" dirty="0">
                <a:solidFill>
                  <a:schemeClr val="dk1"/>
                </a:solidFill>
                <a:latin typeface="Garamond" panose="02020404030301010803" pitchFamily="18" charset="0"/>
              </a:rPr>
              <a:t>Receives </a:t>
            </a:r>
            <a:r>
              <a:rPr lang="en-US" sz="2000" dirty="0">
                <a:solidFill>
                  <a:schemeClr val="dk1"/>
                </a:solidFill>
                <a:highlight>
                  <a:srgbClr val="FFFF00"/>
                </a:highlight>
                <a:latin typeface="Garamond" panose="02020404030301010803" pitchFamily="18" charset="0"/>
              </a:rPr>
              <a:t>high-dosage, low-ratio tutoring </a:t>
            </a:r>
            <a:r>
              <a:rPr lang="en-US" sz="2000" dirty="0">
                <a:solidFill>
                  <a:schemeClr val="dk1"/>
                </a:solidFill>
                <a:latin typeface="Garamond" panose="02020404030301010803" pitchFamily="18" charset="0"/>
              </a:rPr>
              <a:t>for the entirety of the upcoming school year from a Tennessee accelerating literacy and learning corps (TALLC) tutor. For the purposes of this rule, “high-dosage, low-ratio tutoring” means a </a:t>
            </a:r>
            <a:r>
              <a:rPr lang="en-US" sz="2000" dirty="0">
                <a:solidFill>
                  <a:schemeClr val="dk1"/>
                </a:solidFill>
                <a:highlight>
                  <a:srgbClr val="FFFF00"/>
                </a:highlight>
                <a:latin typeface="Garamond" panose="02020404030301010803" pitchFamily="18" charset="0"/>
              </a:rPr>
              <a:t>minimum of two (2) thirty (30) minute sessions per week </a:t>
            </a:r>
            <a:r>
              <a:rPr lang="en-US" sz="2000" dirty="0">
                <a:solidFill>
                  <a:schemeClr val="dk1"/>
                </a:solidFill>
                <a:latin typeface="Garamond" panose="02020404030301010803" pitchFamily="18" charset="0"/>
              </a:rPr>
              <a:t>with a one to three (1:3) teacher to student ratio. TALLC high dosage, low ratio tutoring may be provided through the following options, </a:t>
            </a:r>
            <a:endParaRPr lang="en-US" sz="2000" dirty="0">
              <a:latin typeface="Garamond" panose="02020404030301010803" pitchFamily="18" charset="0"/>
            </a:endParaRPr>
          </a:p>
          <a:p>
            <a:pPr lvl="1"/>
            <a:r>
              <a:rPr lang="en-US" sz="2000" dirty="0">
                <a:solidFill>
                  <a:schemeClr val="dk1"/>
                </a:solidFill>
                <a:latin typeface="Garamond" panose="02020404030301010803" pitchFamily="18" charset="0"/>
              </a:rPr>
              <a:t>(I)  A tutor recruited and trained through the department </a:t>
            </a:r>
            <a:r>
              <a:rPr lang="en-US" sz="2000" dirty="0">
                <a:solidFill>
                  <a:schemeClr val="dk1"/>
                </a:solidFill>
                <a:highlight>
                  <a:srgbClr val="FFFF00"/>
                </a:highlight>
                <a:latin typeface="Garamond" panose="02020404030301010803" pitchFamily="18" charset="0"/>
              </a:rPr>
              <a:t>TN ALL Corps </a:t>
            </a:r>
            <a:r>
              <a:rPr lang="en-US" sz="2000" dirty="0">
                <a:solidFill>
                  <a:schemeClr val="dk1"/>
                </a:solidFill>
                <a:latin typeface="Garamond" panose="02020404030301010803" pitchFamily="18" charset="0"/>
              </a:rPr>
              <a:t>grant program. </a:t>
            </a:r>
            <a:endParaRPr lang="en-US" sz="2000" dirty="0">
              <a:latin typeface="Garamond" panose="02020404030301010803" pitchFamily="18" charset="0"/>
            </a:endParaRPr>
          </a:p>
          <a:p>
            <a:pPr lvl="1"/>
            <a:r>
              <a:rPr lang="en-US" sz="2000" dirty="0">
                <a:solidFill>
                  <a:schemeClr val="dk1"/>
                </a:solidFill>
                <a:latin typeface="Garamond" panose="02020404030301010803" pitchFamily="18" charset="0"/>
              </a:rPr>
              <a:t>(II)  district recruited tutor who has completed the department’s TN ALL Corps training. </a:t>
            </a:r>
            <a:endParaRPr lang="en-US" sz="2000" dirty="0">
              <a:latin typeface="Garamond" panose="02020404030301010803"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4F376-575B-6E46-982E-B0F6D8FEDF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18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60D3-4436-4D9C-90A0-F0BFF1EC3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767BBC-13CF-47C1-9266-48EBD3482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FF1D74-6F12-42DF-93C7-C479ECF98863}"/>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5" name="Footer Placeholder 4">
            <a:extLst>
              <a:ext uri="{FF2B5EF4-FFF2-40B4-BE49-F238E27FC236}">
                <a16:creationId xmlns:a16="http://schemas.microsoft.com/office/drawing/2014/main" id="{18A94858-6FA7-4F50-8317-45AA2629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88846-45F5-44A3-9FC7-04423AD372D4}"/>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971503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27A6-ED5C-47E3-8003-516335300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3292C-B503-4D83-9017-E13FFF96C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0C296-D995-446A-A6F9-2692B8F3C71D}"/>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5" name="Footer Placeholder 4">
            <a:extLst>
              <a:ext uri="{FF2B5EF4-FFF2-40B4-BE49-F238E27FC236}">
                <a16:creationId xmlns:a16="http://schemas.microsoft.com/office/drawing/2014/main" id="{44936D12-B4A3-44C7-9673-8B05AF295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1BCB7-632A-4034-B96D-123713FDD435}"/>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022038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B2A0-CD4C-4200-9C13-6519A5B893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94F0A-3079-4EDA-819B-4520498E9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FE5EE-B077-4B77-965D-C6497C667281}"/>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5" name="Footer Placeholder 4">
            <a:extLst>
              <a:ext uri="{FF2B5EF4-FFF2-40B4-BE49-F238E27FC236}">
                <a16:creationId xmlns:a16="http://schemas.microsoft.com/office/drawing/2014/main" id="{59068663-6041-4B34-AF67-2D20E6EFE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45240-1394-4DE2-9386-68FBDB822019}"/>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564317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BD2F-85E1-4686-95FF-F028C5598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0D34E-0147-4AA3-AB59-18E785120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8348E0-100E-4333-83D6-403C999F20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D1DEDC-6EB3-434B-9DA2-2FADBCAA36D5}"/>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6" name="Footer Placeholder 5">
            <a:extLst>
              <a:ext uri="{FF2B5EF4-FFF2-40B4-BE49-F238E27FC236}">
                <a16:creationId xmlns:a16="http://schemas.microsoft.com/office/drawing/2014/main" id="{AE640A7A-D5BC-40A7-BBF1-2E5A84FE5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3E5B2-AB46-45B5-A67F-A1DAB3F005F6}"/>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143552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07E2-06E3-4E19-BA3D-718B36E49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966FB6-176B-4993-9FB1-6C5D9EA33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DBA12-3D05-4078-867D-3276F9B08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F7681-51BA-42A6-B1A0-5BE04BF8B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12FEC-D2D5-43A4-BEE0-610F1F7BF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9CECA-3CFA-4F17-8226-6652F175E3F7}"/>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8" name="Footer Placeholder 7">
            <a:extLst>
              <a:ext uri="{FF2B5EF4-FFF2-40B4-BE49-F238E27FC236}">
                <a16:creationId xmlns:a16="http://schemas.microsoft.com/office/drawing/2014/main" id="{7D751E0A-AA8F-4762-BA33-7AF35987A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A2672E-9D5C-4656-9D15-91DB8FAD425A}"/>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575294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B351-D657-4E2A-A1C9-7674F3FAF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AAF8-65F7-40B1-9412-0882E6FE90A6}"/>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4" name="Footer Placeholder 3">
            <a:extLst>
              <a:ext uri="{FF2B5EF4-FFF2-40B4-BE49-F238E27FC236}">
                <a16:creationId xmlns:a16="http://schemas.microsoft.com/office/drawing/2014/main" id="{EE46AD48-52C0-4888-B024-33AC338330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E708ED-9AE4-4C6F-A62D-D08A77FF1A42}"/>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62653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864AE-37CD-457F-B486-F944AFE25185}"/>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3" name="Footer Placeholder 2">
            <a:extLst>
              <a:ext uri="{FF2B5EF4-FFF2-40B4-BE49-F238E27FC236}">
                <a16:creationId xmlns:a16="http://schemas.microsoft.com/office/drawing/2014/main" id="{9397B7E1-B11F-49A5-82EE-46FB9B8D1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71F580-8EC4-4AD7-B5A7-213DC83C49E4}"/>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2837635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A1F7-DC77-494C-8DAA-A7BF54AF1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532E1D-61BE-4A4E-BA48-54A686B92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06CF7-1831-461B-97D4-F85704E7F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369EFD-52AE-4D91-9040-42048376F5B7}"/>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6" name="Footer Placeholder 5">
            <a:extLst>
              <a:ext uri="{FF2B5EF4-FFF2-40B4-BE49-F238E27FC236}">
                <a16:creationId xmlns:a16="http://schemas.microsoft.com/office/drawing/2014/main" id="{5046C154-B822-4D3A-BB5F-AF92FCBBD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66D3-7E6B-4C4F-87F7-3760FF0E77A6}"/>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908775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FBA5-AA97-4ED1-862F-8B4079D8C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1138-7921-4C9C-85D2-3CC2D48A1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03786-32F9-41FE-A0A7-5649A0718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40ED0-70E9-4A2D-B50A-F5513A94A6A0}"/>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6" name="Footer Placeholder 5">
            <a:extLst>
              <a:ext uri="{FF2B5EF4-FFF2-40B4-BE49-F238E27FC236}">
                <a16:creationId xmlns:a16="http://schemas.microsoft.com/office/drawing/2014/main" id="{722E54FB-A44F-4F3A-901B-F31FEA852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4B8C9-E5C3-4F9E-AE68-90CC29CB6863}"/>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1180484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DA5C-019F-4A7B-9CE9-16C0FED6F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00739-EF50-46C8-9158-4B0E6E4B6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B2B42-E0FB-48D2-B993-A94CE7A33309}"/>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5" name="Footer Placeholder 4">
            <a:extLst>
              <a:ext uri="{FF2B5EF4-FFF2-40B4-BE49-F238E27FC236}">
                <a16:creationId xmlns:a16="http://schemas.microsoft.com/office/drawing/2014/main" id="{6F4F76A2-072B-4B53-8664-C48B1365D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FC100-91E4-429D-ABEB-08C7DCA02BDB}"/>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2167654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9D668-6368-41B6-B349-35503A7D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88848-3E1A-42A9-9F0E-45EE048A5D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94FB1-6F80-4771-A6A0-51D04B661B2D}"/>
              </a:ext>
            </a:extLst>
          </p:cNvPr>
          <p:cNvSpPr>
            <a:spLocks noGrp="1"/>
          </p:cNvSpPr>
          <p:nvPr>
            <p:ph type="dt" sz="half" idx="10"/>
          </p:nvPr>
        </p:nvSpPr>
        <p:spPr/>
        <p:txBody>
          <a:bodyPr/>
          <a:lstStyle/>
          <a:p>
            <a:fld id="{23B55F0C-672F-40D8-AF7B-703337BF4021}" type="datetimeFigureOut">
              <a:rPr lang="en-US" smtClean="0"/>
              <a:t>11/21/2024</a:t>
            </a:fld>
            <a:endParaRPr lang="en-US"/>
          </a:p>
        </p:txBody>
      </p:sp>
      <p:sp>
        <p:nvSpPr>
          <p:cNvPr id="5" name="Footer Placeholder 4">
            <a:extLst>
              <a:ext uri="{FF2B5EF4-FFF2-40B4-BE49-F238E27FC236}">
                <a16:creationId xmlns:a16="http://schemas.microsoft.com/office/drawing/2014/main" id="{71C58C46-BB9F-4AA9-8AA4-2AE52AF54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FF63C-7BE2-47C7-AADC-2A6229FEE16B}"/>
              </a:ext>
            </a:extLst>
          </p:cNvPr>
          <p:cNvSpPr>
            <a:spLocks noGrp="1"/>
          </p:cNvSpPr>
          <p:nvPr>
            <p:ph type="sldNum" sz="quarter" idx="12"/>
          </p:nvPr>
        </p:nvSpPr>
        <p:spPr/>
        <p:txBody>
          <a:bodyPr/>
          <a:lstStyle/>
          <a:p>
            <a:fld id="{CA0890C0-5823-4B13-AEE8-925875BA90F7}" type="slidenum">
              <a:rPr lang="en-US" smtClean="0"/>
              <a:t>‹#›</a:t>
            </a:fld>
            <a:endParaRPr lang="en-US"/>
          </a:p>
        </p:txBody>
      </p:sp>
    </p:spTree>
    <p:extLst>
      <p:ext uri="{BB962C8B-B14F-4D97-AF65-F5344CB8AC3E}">
        <p14:creationId xmlns:p14="http://schemas.microsoft.com/office/powerpoint/2010/main" val="350386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11/21/2024</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11/21/2024</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11/21/2024</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1257D-6D46-4B65-A6B2-0017A42DE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03519-4CB1-4687-9B92-1160F0135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6D373-F00B-4C0E-88D9-66DE65EC6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55F0C-672F-40D8-AF7B-703337BF4021}" type="datetimeFigureOut">
              <a:rPr lang="en-US" smtClean="0"/>
              <a:t>11/21/2024</a:t>
            </a:fld>
            <a:endParaRPr lang="en-US"/>
          </a:p>
        </p:txBody>
      </p:sp>
      <p:sp>
        <p:nvSpPr>
          <p:cNvPr id="5" name="Footer Placeholder 4">
            <a:extLst>
              <a:ext uri="{FF2B5EF4-FFF2-40B4-BE49-F238E27FC236}">
                <a16:creationId xmlns:a16="http://schemas.microsoft.com/office/drawing/2014/main" id="{44601016-11B1-425E-8679-AB07C999C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ABBF3-8D5E-4C33-B905-04E954EF0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890C0-5823-4B13-AEE8-925875BA90F7}" type="slidenum">
              <a:rPr lang="en-US" smtClean="0"/>
              <a:t>‹#›</a:t>
            </a:fld>
            <a:endParaRPr lang="en-US"/>
          </a:p>
        </p:txBody>
      </p:sp>
    </p:spTree>
    <p:extLst>
      <p:ext uri="{BB962C8B-B14F-4D97-AF65-F5344CB8AC3E}">
        <p14:creationId xmlns:p14="http://schemas.microsoft.com/office/powerpoint/2010/main" val="6600011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ecampusontario.pressbooks.pub/domesticviolenceinimmigrantcommunities/chapter/providing-support-for-victims-of-domestic-violen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ecampusontario.pressbooks.pub/domesticviolenceinimmigrantcommunities/chapter/providing-support-for-victims-of-domestic-violen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7.xml"/><Relationship Id="rId5" Type="http://schemas.openxmlformats.org/officeDocument/2006/relationships/image" Target="../media/image27.png"/><Relationship Id="rId4" Type="http://schemas.openxmlformats.org/officeDocument/2006/relationships/hyperlink" Target="https://bit.ly/stayREAD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mailto:hobsonrs@scsk12.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088292" y="-163057"/>
            <a:ext cx="11911914"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MSCS Literacy Commitment </a:t>
            </a:r>
          </a:p>
        </p:txBody>
      </p:sp>
      <p:pic>
        <p:nvPicPr>
          <p:cNvPr id="3" name="Picture 2">
            <a:extLst>
              <a:ext uri="{FF2B5EF4-FFF2-40B4-BE49-F238E27FC236}">
                <a16:creationId xmlns:a16="http://schemas.microsoft.com/office/drawing/2014/main" id="{9EC1A756-755E-8ABE-E351-F35BD5A1A87E}"/>
              </a:ext>
            </a:extLst>
          </p:cNvPr>
          <p:cNvPicPr>
            <a:picLocks noChangeAspect="1"/>
          </p:cNvPicPr>
          <p:nvPr/>
        </p:nvPicPr>
        <p:blipFill rotWithShape="1">
          <a:blip r:embed="rId3"/>
          <a:srcRect l="3518" r="2433"/>
          <a:stretch/>
        </p:blipFill>
        <p:spPr>
          <a:xfrm>
            <a:off x="0" y="3329610"/>
            <a:ext cx="6907696" cy="3528390"/>
          </a:xfrm>
          <a:prstGeom prst="rect">
            <a:avLst/>
          </a:prstGeom>
        </p:spPr>
      </p:pic>
    </p:spTree>
    <p:extLst>
      <p:ext uri="{BB962C8B-B14F-4D97-AF65-F5344CB8AC3E}">
        <p14:creationId xmlns:p14="http://schemas.microsoft.com/office/powerpoint/2010/main" val="313849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325298AC-B95E-E818-EF01-41DAF42CA4D3}"/>
              </a:ext>
            </a:extLst>
          </p:cNvPr>
          <p:cNvSpPr>
            <a:spLocks noGrp="1"/>
          </p:cNvSpPr>
          <p:nvPr>
            <p:ph type="title"/>
          </p:nvPr>
        </p:nvSpPr>
        <p:spPr>
          <a:xfrm>
            <a:off x="114300" y="111125"/>
            <a:ext cx="10515600" cy="1325563"/>
          </a:xfrm>
        </p:spPr>
        <p:txBody>
          <a:bodyPr>
            <a:normAutofit/>
          </a:bodyPr>
          <a:lstStyle/>
          <a:p>
            <a:r>
              <a:rPr lang="en-US" sz="5400">
                <a:solidFill>
                  <a:schemeClr val="bg1"/>
                </a:solidFill>
                <a:latin typeface="Times New Roman"/>
                <a:cs typeface="Times New Roman"/>
              </a:rPr>
              <a:t>Below Proficient</a:t>
            </a:r>
          </a:p>
        </p:txBody>
      </p:sp>
      <p:sp>
        <p:nvSpPr>
          <p:cNvPr id="7" name="TextBox 6">
            <a:extLst>
              <a:ext uri="{FF2B5EF4-FFF2-40B4-BE49-F238E27FC236}">
                <a16:creationId xmlns:a16="http://schemas.microsoft.com/office/drawing/2014/main" id="{533DE41D-809B-1838-A0C2-6E69B9B07878}"/>
              </a:ext>
            </a:extLst>
          </p:cNvPr>
          <p:cNvSpPr txBox="1"/>
          <p:nvPr/>
        </p:nvSpPr>
        <p:spPr>
          <a:xfrm>
            <a:off x="538747" y="2144251"/>
            <a:ext cx="11074400"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a:cs typeface="Times New Roman"/>
              </a:rPr>
              <a:t>What does the law say about students who score “below proficient” on the TCAP assessment?</a:t>
            </a:r>
            <a:endParaRPr lang="en-US" sz="4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46172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02376A-A526-FCF1-0DE2-EC034A607C2C}"/>
              </a:ext>
            </a:extLst>
          </p:cNvPr>
          <p:cNvSpPr txBox="1"/>
          <p:nvPr/>
        </p:nvSpPr>
        <p:spPr>
          <a:xfrm>
            <a:off x="64935" y="162456"/>
            <a:ext cx="113862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What happens if the student scores “Below?”</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35E7A26-B3A3-8E31-055C-66678269A8CF}"/>
              </a:ext>
            </a:extLst>
          </p:cNvPr>
          <p:cNvPicPr>
            <a:picLocks noChangeAspect="1"/>
          </p:cNvPicPr>
          <p:nvPr/>
        </p:nvPicPr>
        <p:blipFill>
          <a:blip r:embed="rId4"/>
          <a:stretch>
            <a:fillRect/>
          </a:stretch>
        </p:blipFill>
        <p:spPr>
          <a:xfrm>
            <a:off x="580255" y="2638314"/>
            <a:ext cx="11031489" cy="1581371"/>
          </a:xfrm>
          <a:prstGeom prst="rect">
            <a:avLst/>
          </a:prstGeom>
        </p:spPr>
      </p:pic>
    </p:spTree>
    <p:extLst>
      <p:ext uri="{BB962C8B-B14F-4D97-AF65-F5344CB8AC3E}">
        <p14:creationId xmlns:p14="http://schemas.microsoft.com/office/powerpoint/2010/main" val="242759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928041867"/>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Times New Roman"/>
                          <a:ea typeface="+mn-ea"/>
                          <a:cs typeface="+mn-cs"/>
                        </a:rPr>
                        <a:t>A student in grade three (3) who is not proficient in ELA, as determined by the student's achieving a performance level rating of </a:t>
                      </a:r>
                      <a:r>
                        <a:rPr lang="en-US" sz="1800" b="1" kern="1200">
                          <a:solidFill>
                            <a:srgbClr val="FF0000"/>
                          </a:solidFill>
                          <a:effectLst/>
                          <a:latin typeface="Times New Roman"/>
                          <a:ea typeface="+mn-ea"/>
                          <a:cs typeface="+mn-cs"/>
                        </a:rPr>
                        <a:t>“below” </a:t>
                      </a:r>
                      <a:r>
                        <a:rPr lang="en-US" sz="1800" b="1" kern="1200">
                          <a:solidFill>
                            <a:schemeClr val="tx1"/>
                          </a:solidFill>
                          <a:effectLst/>
                          <a:latin typeface="Times New Roman"/>
                          <a:ea typeface="+mn-ea"/>
                          <a:cs typeface="+mn-cs"/>
                        </a:rPr>
                        <a:t>on the ELA portion of the student's most recent TCAP test may be promoted to the fourth (4th) grade if:</a:t>
                      </a:r>
                      <a:r>
                        <a:rPr lang="en-US" sz="1800" b="1" kern="1200">
                          <a:solidFill>
                            <a:schemeClr val="tx1"/>
                          </a:solidFill>
                          <a:effectLst/>
                          <a:latin typeface="Garamond"/>
                          <a:ea typeface="+mn-ea"/>
                          <a:cs typeface="+mn-cs"/>
                        </a:rPr>
                        <a:t> </a:t>
                      </a:r>
                      <a:endParaRPr lang="en-US" sz="1600">
                        <a:solidFill>
                          <a:schemeClr val="tx1"/>
                        </a:solidFill>
                        <a:latin typeface="Garamond"/>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a:solidFill>
                            <a:schemeClr val="dk1"/>
                          </a:solidFill>
                          <a:effectLst/>
                          <a:latin typeface="Times New Roman"/>
                          <a:ea typeface="+mn-ea"/>
                          <a:cs typeface="+mn-cs"/>
                        </a:rPr>
                        <a:t>The student attends a learning loss bridge camp before the beginning of the upcoming school year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Maintains a ninety percent (</a:t>
                      </a:r>
                      <a:r>
                        <a:rPr lang="en-US" sz="2000" kern="1200">
                          <a:solidFill>
                            <a:schemeClr val="dk1"/>
                          </a:solidFill>
                          <a:effectLst/>
                          <a:highlight>
                            <a:srgbClr val="FFFF00"/>
                          </a:highlight>
                          <a:latin typeface="Times New Roman"/>
                          <a:ea typeface="+mn-ea"/>
                          <a:cs typeface="+mn-cs"/>
                        </a:rPr>
                        <a:t>90%) attendance rate </a:t>
                      </a:r>
                      <a:r>
                        <a:rPr lang="en-US" sz="2000" kern="1200">
                          <a:solidFill>
                            <a:schemeClr val="dk1"/>
                          </a:solidFill>
                          <a:effectLst/>
                          <a:latin typeface="Times New Roman"/>
                          <a:ea typeface="+mn-ea"/>
                          <a:cs typeface="+mn-cs"/>
                        </a:rPr>
                        <a:t>at the camp,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Receives </a:t>
                      </a:r>
                      <a:r>
                        <a:rPr lang="en-US" sz="2000" kern="1200">
                          <a:solidFill>
                            <a:schemeClr val="dk1"/>
                          </a:solidFill>
                          <a:effectLst/>
                          <a:highlight>
                            <a:srgbClr val="FFFF00"/>
                          </a:highlight>
                          <a:latin typeface="Times New Roman"/>
                          <a:ea typeface="+mn-ea"/>
                          <a:cs typeface="+mn-cs"/>
                        </a:rPr>
                        <a:t>high-dosage, low-ratio tutoring </a:t>
                      </a:r>
                      <a:r>
                        <a:rPr lang="en-US" sz="2000" kern="1200">
                          <a:solidFill>
                            <a:schemeClr val="dk1"/>
                          </a:solidFill>
                          <a:effectLst/>
                          <a:latin typeface="Times New Roman"/>
                          <a:ea typeface="+mn-ea"/>
                          <a:cs typeface="+mn-cs"/>
                        </a:rPr>
                        <a:t>for the entirety of the upcoming school year from a Tennessee accelerating literacy and learning corps (TALLC) tutor. For the purposes of this rule, “high-dosage, low-ratio tutoring” means a </a:t>
                      </a:r>
                      <a:r>
                        <a:rPr lang="en-US" sz="2000" kern="1200">
                          <a:solidFill>
                            <a:schemeClr val="dk1"/>
                          </a:solidFill>
                          <a:effectLst/>
                          <a:highlight>
                            <a:srgbClr val="FFFF00"/>
                          </a:highlight>
                          <a:latin typeface="Times New Roman"/>
                          <a:ea typeface="+mn-ea"/>
                          <a:cs typeface="+mn-cs"/>
                        </a:rPr>
                        <a:t>minimum of two (2) thirty (30) minute sessions per week </a:t>
                      </a:r>
                      <a:r>
                        <a:rPr lang="en-US" sz="2000" kern="1200">
                          <a:solidFill>
                            <a:schemeClr val="dk1"/>
                          </a:solidFill>
                          <a:effectLst/>
                          <a:latin typeface="Times New Roman"/>
                          <a:ea typeface="+mn-ea"/>
                          <a:cs typeface="+mn-cs"/>
                        </a:rPr>
                        <a:t>with a one to three (1:3) teacher to student ratio. TALLC high dosage, low ratio tutoring may be provided through the following options, </a:t>
                      </a:r>
                      <a:endParaRPr lang="en-US" sz="2000">
                        <a:effectLst/>
                        <a:latin typeface="Times New Roman"/>
                      </a:endParaRPr>
                    </a:p>
                    <a:p>
                      <a:pPr lvl="1"/>
                      <a:r>
                        <a:rPr lang="en-US" sz="2000" kern="1200">
                          <a:solidFill>
                            <a:schemeClr val="dk1"/>
                          </a:solidFill>
                          <a:effectLst/>
                          <a:latin typeface="Times New Roman"/>
                          <a:ea typeface="+mn-ea"/>
                          <a:cs typeface="+mn-cs"/>
                        </a:rPr>
                        <a:t>(I)  A tutor recruited and trained through the Department’s </a:t>
                      </a:r>
                      <a:r>
                        <a:rPr lang="en-US" sz="2000" kern="1200">
                          <a:solidFill>
                            <a:schemeClr val="dk1"/>
                          </a:solidFill>
                          <a:effectLst/>
                          <a:highlight>
                            <a:srgbClr val="FFFF00"/>
                          </a:highlight>
                          <a:latin typeface="Times New Roman"/>
                          <a:ea typeface="+mn-ea"/>
                          <a:cs typeface="+mn-cs"/>
                        </a:rPr>
                        <a:t>TN ALL Corps </a:t>
                      </a:r>
                      <a:r>
                        <a:rPr lang="en-US" sz="2000" kern="1200">
                          <a:solidFill>
                            <a:schemeClr val="dk1"/>
                          </a:solidFill>
                          <a:effectLst/>
                          <a:latin typeface="Times New Roman"/>
                          <a:ea typeface="+mn-ea"/>
                          <a:cs typeface="+mn-cs"/>
                        </a:rPr>
                        <a:t>program. </a:t>
                      </a:r>
                      <a:endParaRPr lang="en-US" sz="2000">
                        <a:effectLst/>
                        <a:latin typeface="Times New Roman"/>
                      </a:endParaRPr>
                    </a:p>
                    <a:p>
                      <a:pPr lvl="1"/>
                      <a:r>
                        <a:rPr lang="en-US" sz="2000" kern="1200">
                          <a:solidFill>
                            <a:schemeClr val="dk1"/>
                          </a:solidFill>
                          <a:effectLst/>
                          <a:latin typeface="Times New Roman"/>
                          <a:ea typeface="+mn-ea"/>
                          <a:cs typeface="+mn-cs"/>
                        </a:rPr>
                        <a:t>(II)  A district recruited tutor who has completed the Department’s TN ALL Corps training. </a:t>
                      </a:r>
                      <a:endParaRPr lang="en-US" sz="2000">
                        <a:effectLst/>
                        <a:latin typeface="Times New Roman"/>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202BE7-BFCC-CA1B-322B-3E4954A499AA}"/>
              </a:ext>
            </a:extLst>
          </p:cNvPr>
          <p:cNvSpPr txBox="1"/>
          <p:nvPr/>
        </p:nvSpPr>
        <p:spPr>
          <a:xfrm>
            <a:off x="342899" y="174912"/>
            <a:ext cx="1002560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The following students are EXEMPT from 3</a:t>
            </a:r>
            <a:r>
              <a:rPr kumimoji="0" lang="en-US" sz="4400" b="0" i="0" u="none" strike="noStrike" kern="1200" cap="none" spc="0" normalizeH="0" baseline="30000" noProof="0" dirty="0">
                <a:ln>
                  <a:noFill/>
                </a:ln>
                <a:solidFill>
                  <a:prstClr val="white"/>
                </a:solidFill>
                <a:effectLst/>
                <a:uLnTx/>
                <a:uFillTx/>
                <a:latin typeface="Garamond" panose="02020404030301010803" pitchFamily="18" charset="0"/>
                <a:ea typeface="+mn-ea"/>
                <a:cs typeface="+mn-cs"/>
              </a:rPr>
              <a:t>rd</a:t>
            </a:r>
            <a:r>
              <a:rPr kumimoji="0" lang="en-US" sz="4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grade retention</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5015C9E-26EE-5317-C4D1-28C4E3C526BF}"/>
              </a:ext>
            </a:extLst>
          </p:cNvPr>
          <p:cNvPicPr>
            <a:picLocks noChangeAspect="1"/>
          </p:cNvPicPr>
          <p:nvPr/>
        </p:nvPicPr>
        <p:blipFill rotWithShape="1">
          <a:blip r:embed="rId3"/>
          <a:srcRect t="50000" r="50000"/>
          <a:stretch/>
        </p:blipFill>
        <p:spPr>
          <a:xfrm>
            <a:off x="699715" y="2225545"/>
            <a:ext cx="10541686" cy="1305656"/>
          </a:xfrm>
          <a:prstGeom prst="rect">
            <a:avLst/>
          </a:prstGeom>
        </p:spPr>
      </p:pic>
      <p:pic>
        <p:nvPicPr>
          <p:cNvPr id="7" name="Picture 6">
            <a:extLst>
              <a:ext uri="{FF2B5EF4-FFF2-40B4-BE49-F238E27FC236}">
                <a16:creationId xmlns:a16="http://schemas.microsoft.com/office/drawing/2014/main" id="{7B077761-85AE-EC7B-368C-AFF2BF1B2AFC}"/>
              </a:ext>
            </a:extLst>
          </p:cNvPr>
          <p:cNvPicPr>
            <a:picLocks noChangeAspect="1"/>
          </p:cNvPicPr>
          <p:nvPr/>
        </p:nvPicPr>
        <p:blipFill rotWithShape="1">
          <a:blip r:embed="rId3"/>
          <a:srcRect l="51188" t="45702"/>
          <a:stretch/>
        </p:blipFill>
        <p:spPr>
          <a:xfrm>
            <a:off x="699715" y="3842360"/>
            <a:ext cx="11016201" cy="1517771"/>
          </a:xfrm>
          <a:prstGeom prst="rect">
            <a:avLst/>
          </a:prstGeom>
        </p:spPr>
      </p:pic>
    </p:spTree>
    <p:extLst>
      <p:ext uri="{BB962C8B-B14F-4D97-AF65-F5344CB8AC3E}">
        <p14:creationId xmlns:p14="http://schemas.microsoft.com/office/powerpoint/2010/main" val="402436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Garamond" panose="02020404030301010803" pitchFamily="18" charset="0"/>
                        </a:rPr>
                        <a:t>Exemptions to 3</a:t>
                      </a:r>
                      <a:r>
                        <a:rPr lang="en-US" sz="4000" baseline="30000">
                          <a:solidFill>
                            <a:schemeClr val="tx1"/>
                          </a:solidFill>
                          <a:latin typeface="Garamond" panose="02020404030301010803" pitchFamily="18" charset="0"/>
                        </a:rPr>
                        <a:t>rd</a:t>
                      </a:r>
                      <a:r>
                        <a:rPr lang="en-US" sz="400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Garamond" panose="02020404030301010803" pitchFamily="18" charset="0"/>
                          <a:ea typeface="+mn-ea"/>
                          <a:cs typeface="+mn-cs"/>
                        </a:rPr>
                        <a:t>Any 3</a:t>
                      </a:r>
                      <a:r>
                        <a:rPr lang="en-US" sz="2400" kern="1200" baseline="30000">
                          <a:solidFill>
                            <a:schemeClr val="dk1"/>
                          </a:solidFill>
                          <a:effectLst/>
                          <a:latin typeface="Garamond" panose="02020404030301010803" pitchFamily="18" charset="0"/>
                          <a:ea typeface="+mn-ea"/>
                          <a:cs typeface="+mn-cs"/>
                        </a:rPr>
                        <a:t>rd</a:t>
                      </a:r>
                      <a:r>
                        <a:rPr lang="en-US" sz="2400" kern="120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AC01C-8A7E-12DF-6021-483817206E59}"/>
              </a:ext>
            </a:extLst>
          </p:cNvPr>
          <p:cNvSpPr txBox="1"/>
          <p:nvPr/>
        </p:nvSpPr>
        <p:spPr>
          <a:xfrm>
            <a:off x="442305" y="1711146"/>
            <a:ext cx="10858500" cy="769441"/>
          </a:xfrm>
          <a:prstGeom prst="rect">
            <a:avLst/>
          </a:prstGeom>
          <a:noFill/>
        </p:spPr>
        <p:txBody>
          <a:bodyPr wrap="square" lIns="91440" tIns="45720" rIns="91440" bIns="45720" anchor="t">
            <a:spAutoFit/>
          </a:bodyPr>
          <a:lstStyle/>
          <a:p>
            <a:pPr algn="ctr"/>
            <a:r>
              <a:rPr lang="en-US" sz="4400" b="1">
                <a:latin typeface="Times New Roman"/>
                <a:cs typeface="Times New Roman"/>
              </a:rPr>
              <a:t>Additional Opportunities</a:t>
            </a:r>
            <a:r>
              <a:rPr lang="en-US" sz="4400" b="1">
                <a:latin typeface="Garamond"/>
              </a:rPr>
              <a:t> </a:t>
            </a:r>
            <a:endParaRPr lang="en-US" sz="4400" b="1">
              <a:latin typeface="Garamond" panose="02020404030301010803" pitchFamily="18" charset="0"/>
            </a:endParaRPr>
          </a:p>
        </p:txBody>
      </p:sp>
      <p:pic>
        <p:nvPicPr>
          <p:cNvPr id="7" name="Picture 6" descr="Opportunity Stock Illustrations – 243 ...">
            <a:extLst>
              <a:ext uri="{FF2B5EF4-FFF2-40B4-BE49-F238E27FC236}">
                <a16:creationId xmlns:a16="http://schemas.microsoft.com/office/drawing/2014/main" id="{CE1FB48D-94FA-5DB2-7464-87FF1715E262}"/>
              </a:ext>
            </a:extLst>
          </p:cNvPr>
          <p:cNvPicPr>
            <a:picLocks noChangeAspect="1"/>
          </p:cNvPicPr>
          <p:nvPr/>
        </p:nvPicPr>
        <p:blipFill>
          <a:blip r:embed="rId3"/>
          <a:stretch>
            <a:fillRect/>
          </a:stretch>
        </p:blipFill>
        <p:spPr>
          <a:xfrm>
            <a:off x="4274601" y="2800220"/>
            <a:ext cx="3175878" cy="2937625"/>
          </a:xfrm>
          <a:prstGeom prst="rect">
            <a:avLst/>
          </a:prstGeom>
        </p:spPr>
      </p:pic>
    </p:spTree>
    <p:extLst>
      <p:ext uri="{BB962C8B-B14F-4D97-AF65-F5344CB8AC3E}">
        <p14:creationId xmlns:p14="http://schemas.microsoft.com/office/powerpoint/2010/main" val="213491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9E80D2-E025-1551-9471-5DC255717228}"/>
              </a:ext>
            </a:extLst>
          </p:cNvPr>
          <p:cNvSpPr txBox="1">
            <a:spLocks/>
          </p:cNvSpPr>
          <p:nvPr/>
        </p:nvSpPr>
        <p:spPr>
          <a:xfrm>
            <a:off x="210065" y="1"/>
            <a:ext cx="11143735" cy="1149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Retake/Retest Opportunities</a:t>
            </a:r>
          </a:p>
        </p:txBody>
      </p:sp>
      <p:sp>
        <p:nvSpPr>
          <p:cNvPr id="10" name="TextBox 9">
            <a:extLst>
              <a:ext uri="{FF2B5EF4-FFF2-40B4-BE49-F238E27FC236}">
                <a16:creationId xmlns:a16="http://schemas.microsoft.com/office/drawing/2014/main" id="{9FF8DAF1-B4B9-24C7-19C7-863ACFC85B43}"/>
              </a:ext>
            </a:extLst>
          </p:cNvPr>
          <p:cNvSpPr txBox="1"/>
          <p:nvPr/>
        </p:nvSpPr>
        <p:spPr>
          <a:xfrm>
            <a:off x="83064" y="1709365"/>
            <a:ext cx="11397735" cy="5324535"/>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This retake will be administered on the computer.</a:t>
            </a:r>
          </a:p>
          <a:p>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The retake dates have not been released as of yet from the state department.  </a:t>
            </a:r>
          </a:p>
          <a:p>
            <a:endParaRPr lang="en-US" sz="2800">
              <a:latin typeface="Times New Roman"/>
              <a:cs typeface="Times New Roman"/>
            </a:endParaRPr>
          </a:p>
        </p:txBody>
      </p:sp>
    </p:spTree>
    <p:extLst>
      <p:ext uri="{BB962C8B-B14F-4D97-AF65-F5344CB8AC3E}">
        <p14:creationId xmlns:p14="http://schemas.microsoft.com/office/powerpoint/2010/main" val="103858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769241063"/>
              </p:ext>
            </p:extLst>
          </p:nvPr>
        </p:nvGraphicFramePr>
        <p:xfrm>
          <a:off x="15767" y="1"/>
          <a:ext cx="12160466" cy="744404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Times New Roman"/>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a:solidFill>
                          <a:schemeClr val="dk1"/>
                        </a:solidFill>
                        <a:latin typeface="Times New Roman"/>
                        <a:ea typeface="+mn-ea"/>
                        <a:cs typeface="+mn-cs"/>
                      </a:endParaRPr>
                    </a:p>
                    <a:p>
                      <a:r>
                        <a:rPr lang="en-US" sz="1800" b="0" i="0" u="none" strike="noStrike" kern="1200" baseline="0">
                          <a:solidFill>
                            <a:schemeClr val="dk1"/>
                          </a:solidFill>
                          <a:latin typeface="Times New Roman"/>
                          <a:ea typeface="+mn-ea"/>
                          <a:cs typeface="+mn-cs"/>
                        </a:rPr>
                        <a:t>The </a:t>
                      </a:r>
                      <a:r>
                        <a:rPr lang="en-US" sz="1800" b="1" i="0" u="none" strike="noStrike" kern="1200" baseline="0">
                          <a:solidFill>
                            <a:schemeClr val="dk1"/>
                          </a:solidFill>
                          <a:latin typeface="Times New Roman"/>
                          <a:ea typeface="+mn-ea"/>
                          <a:cs typeface="+mn-cs"/>
                        </a:rPr>
                        <a:t>Commissioner’s designee(s) </a:t>
                      </a:r>
                      <a:r>
                        <a:rPr lang="en-US" sz="1800" b="0" i="0" u="none" strike="noStrike" kern="1200" baseline="0">
                          <a:solidFill>
                            <a:schemeClr val="dk1"/>
                          </a:solidFill>
                          <a:latin typeface="Times New Roman"/>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1: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Students will be administered the </a:t>
                      </a:r>
                      <a:r>
                        <a:rPr lang="en-US" sz="1800" b="0" i="0" u="none" strike="noStrike" kern="1200" baseline="0" err="1">
                          <a:solidFill>
                            <a:schemeClr val="dk1"/>
                          </a:solidFill>
                          <a:latin typeface="Times New Roman"/>
                          <a:ea typeface="+mn-ea"/>
                          <a:cs typeface="+mn-cs"/>
                        </a:rPr>
                        <a:t>aimsWeb</a:t>
                      </a:r>
                      <a:r>
                        <a:rPr lang="en-US" sz="1800" b="0" i="0" u="none" strike="noStrike" kern="1200" baseline="0">
                          <a:solidFill>
                            <a:schemeClr val="dk1"/>
                          </a:solidFill>
                          <a:latin typeface="Times New Roman"/>
                          <a:ea typeface="+mn-ea"/>
                          <a:cs typeface="+mn-cs"/>
                        </a:rPr>
                        <a:t> plus universal screening in ELA Spring 2025; if students score within the 50</a:t>
                      </a:r>
                      <a:r>
                        <a:rPr lang="en-US" sz="1800" b="0" i="0" u="none" strike="noStrike" kern="1200" baseline="30000">
                          <a:solidFill>
                            <a:schemeClr val="dk1"/>
                          </a:solidFill>
                          <a:latin typeface="Times New Roman"/>
                          <a:ea typeface="+mn-ea"/>
                          <a:cs typeface="+mn-cs"/>
                        </a:rPr>
                        <a:t>th</a:t>
                      </a:r>
                      <a:r>
                        <a:rPr lang="en-US" sz="1800" b="0" i="0" u="none" strike="noStrike" kern="1200" baseline="0">
                          <a:solidFill>
                            <a:schemeClr val="dk1"/>
                          </a:solidFill>
                          <a:latin typeface="Times New Roman"/>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Schools can appeal on the parents behalf, if parents consent to do so. </a:t>
                      </a:r>
                    </a:p>
                    <a:p>
                      <a:endParaRPr lang="en-US" sz="1800" b="0" i="0" u="none" strike="noStrike" kern="1200" baseline="0">
                        <a:solidFill>
                          <a:schemeClr val="dk1"/>
                        </a:solidFill>
                        <a:latin typeface="Times New Roman"/>
                        <a:ea typeface="+mn-ea"/>
                        <a:cs typeface="+mn-cs"/>
                      </a:endParaRP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2: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a:t>
                      </a:r>
                      <a:r>
                        <a:rPr lang="en-US" sz="1800" b="0" i="0" u="none" strike="noStrike" kern="1200" baseline="0">
                          <a:solidFill>
                            <a:schemeClr val="dk1"/>
                          </a:solidFill>
                          <a:latin typeface="Garamond"/>
                          <a:ea typeface="+mn-ea"/>
                          <a:cs typeface="+mn-cs"/>
                        </a:rPr>
                        <a:t> </a:t>
                      </a:r>
                    </a:p>
                    <a:p>
                      <a:pPr marL="400050" indent="-400050">
                        <a:buAutoNum type="romanLcParenBoth"/>
                      </a:pPr>
                      <a:endParaRPr lang="en-US" sz="1800" b="0" i="0" u="none" strike="noStrike" kern="1200" baseline="0">
                        <a:solidFill>
                          <a:schemeClr val="dk1"/>
                        </a:solidFill>
                        <a:latin typeface="+mn-lt"/>
                        <a:ea typeface="+mn-ea"/>
                        <a:cs typeface="+mn-cs"/>
                      </a:endParaRPr>
                    </a:p>
                    <a:p>
                      <a:endParaRPr lang="en-US" sz="800">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9B8F8-40A3-0FAD-279C-23078A790971}"/>
              </a:ext>
            </a:extLst>
          </p:cNvPr>
          <p:cNvSpPr txBox="1"/>
          <p:nvPr/>
        </p:nvSpPr>
        <p:spPr>
          <a:xfrm>
            <a:off x="296883" y="2700596"/>
            <a:ext cx="1139773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solidFill>
                  <a:schemeClr val="dk1"/>
                </a:solidFill>
                <a:latin typeface="Times New Roman"/>
                <a:cs typeface="Times New Roman"/>
              </a:rPr>
              <a:t>All</a:t>
            </a:r>
            <a:r>
              <a:rPr lang="en-US" sz="3200" b="0" i="0" u="none" strike="noStrike" kern="1200" baseline="0">
                <a:solidFill>
                  <a:schemeClr val="dk1"/>
                </a:solidFill>
                <a:latin typeface="Times New Roman"/>
                <a:cs typeface="Times New Roman"/>
              </a:rPr>
              <a:t> 3</a:t>
            </a:r>
            <a:r>
              <a:rPr lang="en-US" sz="3200" b="0" i="0" u="none" strike="noStrike" kern="1200" baseline="30000">
                <a:solidFill>
                  <a:schemeClr val="dk1"/>
                </a:solidFill>
                <a:latin typeface="Times New Roman"/>
                <a:cs typeface="Times New Roman"/>
              </a:rPr>
              <a:t>rd</a:t>
            </a:r>
            <a:r>
              <a:rPr lang="en-US" sz="3200" b="0" i="0" u="none" strike="noStrike" kern="1200" baseline="0">
                <a:solidFill>
                  <a:schemeClr val="dk1"/>
                </a:solidFill>
                <a:latin typeface="Times New Roman"/>
                <a:cs typeface="Times New Roman"/>
              </a:rPr>
              <a:t> grade students will be administered the </a:t>
            </a:r>
            <a:r>
              <a:rPr lang="en-US" sz="3200" b="0" i="0" u="none" strike="noStrike" kern="1200" baseline="0" err="1">
                <a:solidFill>
                  <a:schemeClr val="dk1"/>
                </a:solidFill>
                <a:highlight>
                  <a:srgbClr val="FFFF00"/>
                </a:highlight>
                <a:latin typeface="Times New Roman"/>
                <a:cs typeface="Times New Roman"/>
              </a:rPr>
              <a:t>aimsWeb</a:t>
            </a:r>
            <a:r>
              <a:rPr lang="en-US" sz="3200" b="0" i="0" u="none" strike="noStrike" kern="1200" baseline="0">
                <a:solidFill>
                  <a:schemeClr val="dk1"/>
                </a:solidFill>
                <a:highlight>
                  <a:srgbClr val="FFFF00"/>
                </a:highlight>
                <a:latin typeface="Times New Roman"/>
                <a:cs typeface="Times New Roman"/>
              </a:rPr>
              <a:t> plus </a:t>
            </a:r>
            <a:r>
              <a:rPr lang="en-US" sz="3200" b="0" i="0" u="none" strike="noStrike" kern="1200" baseline="0">
                <a:solidFill>
                  <a:schemeClr val="dk1"/>
                </a:solidFill>
                <a:latin typeface="Times New Roman"/>
                <a:cs typeface="Times New Roman"/>
              </a:rPr>
              <a:t>universal screening in ELA Spring </a:t>
            </a:r>
            <a:r>
              <a:rPr lang="en-US" sz="3200">
                <a:solidFill>
                  <a:schemeClr val="dk1"/>
                </a:solidFill>
                <a:latin typeface="Times New Roman"/>
                <a:cs typeface="Times New Roman"/>
              </a:rPr>
              <a:t>2025</a:t>
            </a:r>
            <a:r>
              <a:rPr lang="en-US" sz="3200" b="0" i="0" u="none" strike="noStrike" kern="1200" baseline="0">
                <a:solidFill>
                  <a:schemeClr val="dk1"/>
                </a:solidFill>
                <a:latin typeface="Times New Roman"/>
                <a:cs typeface="Times New Roman"/>
              </a:rPr>
              <a:t>; </a:t>
            </a:r>
            <a:endParaRPr lang="en-US" sz="3200">
              <a:solidFill>
                <a:schemeClr val="dk1"/>
              </a:solidFill>
              <a:latin typeface="Times New Roman"/>
              <a:cs typeface="Times New Roman"/>
            </a:endParaRPr>
          </a:p>
          <a:p>
            <a:pPr marL="285750" indent="-285750">
              <a:buFont typeface="Arial" panose="020B0604020202020204" pitchFamily="34" charset="0"/>
              <a:buChar char="•"/>
            </a:pPr>
            <a:endParaRPr lang="en-US" sz="3200" b="0" i="0" u="none" strike="noStrike" kern="1200" baseline="0">
              <a:solidFill>
                <a:schemeClr val="dk1"/>
              </a:solidFill>
              <a:latin typeface="Times New Roman"/>
              <a:cs typeface="Times New Roman"/>
            </a:endParaRPr>
          </a:p>
          <a:p>
            <a:pPr marL="285750" indent="-285750">
              <a:buFont typeface="Arial" panose="020B0604020202020204" pitchFamily="34" charset="0"/>
              <a:buChar char="•"/>
            </a:pPr>
            <a:r>
              <a:rPr lang="en-US" sz="3200">
                <a:solidFill>
                  <a:schemeClr val="dk1"/>
                </a:solidFill>
                <a:latin typeface="Times New Roman"/>
                <a:cs typeface="Times New Roman"/>
              </a:rPr>
              <a:t>If an </a:t>
            </a:r>
            <a:r>
              <a:rPr lang="en-US" sz="3200">
                <a:solidFill>
                  <a:schemeClr val="dk1"/>
                </a:solidFill>
                <a:highlight>
                  <a:srgbClr val="FFFF00"/>
                </a:highlight>
                <a:latin typeface="Times New Roman"/>
                <a:cs typeface="Times New Roman"/>
              </a:rPr>
              <a:t>APPROACHING</a:t>
            </a:r>
            <a:r>
              <a:rPr lang="en-US" sz="3200">
                <a:solidFill>
                  <a:schemeClr val="dk1"/>
                </a:solidFill>
                <a:latin typeface="Times New Roman"/>
                <a:cs typeface="Times New Roman"/>
              </a:rPr>
              <a:t> s</a:t>
            </a:r>
            <a:r>
              <a:rPr lang="en-US" sz="3200" b="0" i="0" u="none" strike="noStrike" kern="1200" baseline="0">
                <a:solidFill>
                  <a:schemeClr val="dk1"/>
                </a:solidFill>
                <a:latin typeface="Times New Roman"/>
                <a:cs typeface="Times New Roman"/>
              </a:rPr>
              <a:t>tudent scores </a:t>
            </a:r>
            <a:r>
              <a:rPr lang="en-US" sz="3200" b="0" i="0" u="none" strike="noStrike" kern="1200" baseline="0">
                <a:solidFill>
                  <a:schemeClr val="dk1"/>
                </a:solidFill>
                <a:highlight>
                  <a:srgbClr val="FFFF00"/>
                </a:highlight>
                <a:latin typeface="Times New Roman"/>
                <a:cs typeface="Times New Roman"/>
              </a:rPr>
              <a:t>within the 50</a:t>
            </a:r>
            <a:r>
              <a:rPr lang="en-US" sz="3200" b="0" i="0" u="none" strike="noStrike" kern="1200" baseline="30000">
                <a:solidFill>
                  <a:schemeClr val="dk1"/>
                </a:solidFill>
                <a:highlight>
                  <a:srgbClr val="FFFF00"/>
                </a:highlight>
                <a:latin typeface="Times New Roman"/>
                <a:cs typeface="Times New Roman"/>
              </a:rPr>
              <a:t>th</a:t>
            </a:r>
            <a:r>
              <a:rPr lang="en-US" sz="3200" b="0" i="0" u="none" strike="noStrike" kern="1200" baseline="0">
                <a:solidFill>
                  <a:schemeClr val="dk1"/>
                </a:solidFill>
                <a:highlight>
                  <a:srgbClr val="FFFF00"/>
                </a:highlight>
                <a:latin typeface="Times New Roman"/>
                <a:cs typeface="Times New Roman"/>
              </a:rPr>
              <a:t> percentile </a:t>
            </a:r>
            <a:r>
              <a:rPr lang="en-US" sz="3200" b="0" i="0" u="none" strike="noStrike" kern="1200" baseline="0">
                <a:solidFill>
                  <a:schemeClr val="dk1"/>
                </a:solidFill>
                <a:latin typeface="Times New Roman"/>
                <a:cs typeface="Times New Roman"/>
              </a:rPr>
              <a:t>on this assessment, they </a:t>
            </a:r>
            <a:r>
              <a:rPr lang="en-US" sz="3200" b="0" i="0" u="none" strike="noStrike" kern="1200" baseline="0">
                <a:solidFill>
                  <a:schemeClr val="dk1"/>
                </a:solidFill>
                <a:highlight>
                  <a:srgbClr val="FFFF00"/>
                </a:highlight>
                <a:latin typeface="Times New Roman"/>
                <a:cs typeface="Times New Roman"/>
              </a:rPr>
              <a:t>are eligible to appeal the process</a:t>
            </a:r>
            <a:r>
              <a:rPr lang="en-US" sz="3200" b="0" i="0" u="none" strike="noStrike" kern="1200" baseline="0">
                <a:solidFill>
                  <a:schemeClr val="dk1"/>
                </a:solidFill>
                <a:latin typeface="Times New Roman"/>
                <a:cs typeface="Times New Roman"/>
              </a:rPr>
              <a:t>.</a:t>
            </a:r>
          </a:p>
          <a:p>
            <a:r>
              <a:rPr lang="en-US" sz="3200" b="0" i="0" u="none" strike="noStrike" kern="1200" baseline="0">
                <a:solidFill>
                  <a:schemeClr val="dk1"/>
                </a:solidFill>
                <a:latin typeface="Garamond"/>
              </a:rPr>
              <a:t>  </a:t>
            </a:r>
          </a:p>
        </p:txBody>
      </p:sp>
      <p:pic>
        <p:nvPicPr>
          <p:cNvPr id="5" name="Picture 4" descr="Dallas Criminal Appeals - Lawyer ...">
            <a:extLst>
              <a:ext uri="{FF2B5EF4-FFF2-40B4-BE49-F238E27FC236}">
                <a16:creationId xmlns:a16="http://schemas.microsoft.com/office/drawing/2014/main" id="{E5CFEC07-BC32-69E6-27ED-F0C596E00457}"/>
              </a:ext>
            </a:extLst>
          </p:cNvPr>
          <p:cNvPicPr>
            <a:picLocks noChangeAspect="1"/>
          </p:cNvPicPr>
          <p:nvPr/>
        </p:nvPicPr>
        <p:blipFill>
          <a:blip r:embed="rId3"/>
          <a:stretch>
            <a:fillRect/>
          </a:stretch>
        </p:blipFill>
        <p:spPr>
          <a:xfrm>
            <a:off x="-1003" y="0"/>
            <a:ext cx="4223084" cy="2255921"/>
          </a:xfrm>
          <a:prstGeom prst="rect">
            <a:avLst/>
          </a:prstGeom>
        </p:spPr>
      </p:pic>
    </p:spTree>
    <p:extLst>
      <p:ext uri="{BB962C8B-B14F-4D97-AF65-F5344CB8AC3E}">
        <p14:creationId xmlns:p14="http://schemas.microsoft.com/office/powerpoint/2010/main" val="319721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3C3E9-F174-5B07-A122-21CF7B85FF65}"/>
              </a:ext>
            </a:extLst>
          </p:cNvPr>
          <p:cNvSpPr txBox="1"/>
          <p:nvPr/>
        </p:nvSpPr>
        <p:spPr>
          <a:xfrm>
            <a:off x="349629" y="1436958"/>
            <a:ext cx="10858500" cy="923330"/>
          </a:xfrm>
          <a:prstGeom prst="rect">
            <a:avLst/>
          </a:prstGeom>
          <a:noFill/>
        </p:spPr>
        <p:txBody>
          <a:bodyPr wrap="square" lIns="91440" tIns="45720" rIns="91440" bIns="45720" anchor="t">
            <a:spAutoFit/>
          </a:bodyPr>
          <a:lstStyle/>
          <a:p>
            <a:pPr algn="ctr"/>
            <a:r>
              <a:rPr lang="en-US" sz="5400" b="1">
                <a:latin typeface="Times New Roman"/>
                <a:cs typeface="Times New Roman"/>
              </a:rPr>
              <a:t>Notifications</a:t>
            </a:r>
          </a:p>
        </p:txBody>
      </p:sp>
      <p:pic>
        <p:nvPicPr>
          <p:cNvPr id="6" name="Picture 5" descr="Notification Vector Art &amp; Graphics ...">
            <a:extLst>
              <a:ext uri="{FF2B5EF4-FFF2-40B4-BE49-F238E27FC236}">
                <a16:creationId xmlns:a16="http://schemas.microsoft.com/office/drawing/2014/main" id="{9AC87C32-6A0E-DC79-EA68-E7DD8C41767D}"/>
              </a:ext>
            </a:extLst>
          </p:cNvPr>
          <p:cNvPicPr>
            <a:picLocks noChangeAspect="1"/>
          </p:cNvPicPr>
          <p:nvPr/>
        </p:nvPicPr>
        <p:blipFill>
          <a:blip r:embed="rId3"/>
          <a:stretch>
            <a:fillRect/>
          </a:stretch>
        </p:blipFill>
        <p:spPr>
          <a:xfrm>
            <a:off x="3826592" y="2470507"/>
            <a:ext cx="3902127" cy="2852618"/>
          </a:xfrm>
          <a:prstGeom prst="rect">
            <a:avLst/>
          </a:prstGeom>
        </p:spPr>
      </p:pic>
    </p:spTree>
    <p:extLst>
      <p:ext uri="{BB962C8B-B14F-4D97-AF65-F5344CB8AC3E}">
        <p14:creationId xmlns:p14="http://schemas.microsoft.com/office/powerpoint/2010/main" val="254712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A5F03-9F22-B61E-AFD3-8070A53DA60F}"/>
              </a:ext>
            </a:extLst>
          </p:cNvPr>
          <p:cNvSpPr txBox="1"/>
          <p:nvPr/>
        </p:nvSpPr>
        <p:spPr>
          <a:xfrm>
            <a:off x="594856" y="1713650"/>
            <a:ext cx="10203936" cy="236988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r>
              <a:rPr lang="en-US" sz="2800">
                <a:latin typeface="Times New Roman"/>
                <a:cs typeface="Times New Roman"/>
              </a:rPr>
              <a:t>TN Learning Loss Remediation and Student Acceleration Act</a:t>
            </a:r>
          </a:p>
          <a:p>
            <a:pPr marL="285750" indent="-285750">
              <a:buFont typeface="Arial" panose="020B0604020202020204" pitchFamily="34" charset="0"/>
              <a:buChar char="•"/>
            </a:pPr>
            <a:r>
              <a:rPr lang="en-US" sz="2800">
                <a:latin typeface="Times New Roman"/>
                <a:cs typeface="Times New Roman"/>
              </a:rPr>
              <a:t>Pathways to Fourth Grade</a:t>
            </a:r>
          </a:p>
          <a:p>
            <a:pPr marL="285750" indent="-285750">
              <a:buFont typeface="Arial" panose="020B0604020202020204" pitchFamily="34" charset="0"/>
              <a:buChar char="•"/>
            </a:pPr>
            <a:r>
              <a:rPr lang="en-US" sz="2800">
                <a:latin typeface="Times New Roman"/>
                <a:cs typeface="Times New Roman"/>
              </a:rPr>
              <a:t>Additional Opportunities</a:t>
            </a:r>
          </a:p>
          <a:p>
            <a:pPr marL="285750" indent="-285750">
              <a:buFont typeface="Arial" panose="020B0604020202020204" pitchFamily="34" charset="0"/>
              <a:buChar char="•"/>
            </a:pPr>
            <a:r>
              <a:rPr lang="en-US" sz="2800">
                <a:latin typeface="Times New Roman"/>
                <a:cs typeface="Times New Roman"/>
              </a:rPr>
              <a:t>Notifications</a:t>
            </a:r>
          </a:p>
        </p:txBody>
      </p:sp>
      <p:sp>
        <p:nvSpPr>
          <p:cNvPr id="7" name="TextBox 6">
            <a:extLst>
              <a:ext uri="{FF2B5EF4-FFF2-40B4-BE49-F238E27FC236}">
                <a16:creationId xmlns:a16="http://schemas.microsoft.com/office/drawing/2014/main" id="{C21300A6-A368-8C28-9C1E-5E02105F7D44}"/>
              </a:ext>
            </a:extLst>
          </p:cNvPr>
          <p:cNvSpPr txBox="1"/>
          <p:nvPr/>
        </p:nvSpPr>
        <p:spPr>
          <a:xfrm>
            <a:off x="191849" y="297656"/>
            <a:ext cx="3060930" cy="769441"/>
          </a:xfrm>
          <a:prstGeom prst="rect">
            <a:avLst/>
          </a:prstGeom>
          <a:noFill/>
        </p:spPr>
        <p:txBody>
          <a:bodyPr wrap="square" lIns="91440" tIns="45720" rIns="91440" bIns="45720" rtlCol="0" anchor="t">
            <a:spAutoFit/>
          </a:bodyPr>
          <a:lstStyle/>
          <a:p>
            <a:pPr algn="ctr"/>
            <a:r>
              <a:rPr lang="en-US" sz="4400" b="1">
                <a:solidFill>
                  <a:schemeClr val="bg1"/>
                </a:solidFill>
                <a:latin typeface="Times New Roman"/>
                <a:cs typeface="Times New Roman"/>
              </a:rPr>
              <a:t>Agenda</a:t>
            </a:r>
          </a:p>
        </p:txBody>
      </p:sp>
    </p:spTree>
    <p:extLst>
      <p:ext uri="{BB962C8B-B14F-4D97-AF65-F5344CB8AC3E}">
        <p14:creationId xmlns:p14="http://schemas.microsoft.com/office/powerpoint/2010/main" val="379033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06F55-F496-8AEB-E303-6CE9792A835F}"/>
              </a:ext>
            </a:extLst>
          </p:cNvPr>
          <p:cNvSpPr txBox="1"/>
          <p:nvPr/>
        </p:nvSpPr>
        <p:spPr>
          <a:xfrm>
            <a:off x="83064" y="1709365"/>
            <a:ext cx="11397735" cy="5016758"/>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By February 1 of each year, parents must be informed if</a:t>
            </a:r>
            <a:r>
              <a:rPr lang="en-US" sz="3600">
                <a:latin typeface="Garamond"/>
              </a:rPr>
              <a:t> </a:t>
            </a:r>
            <a:r>
              <a:rPr lang="en-US" sz="3600">
                <a:latin typeface="Times New Roman"/>
                <a:cs typeface="Times New Roman"/>
              </a:rPr>
              <a:t>their child is “at risk” of being retained.  It is required by the state and letters must be sent home. Your child's teacher will contact you after the winter IReady assessment if your child has been identified as "at risk".</a:t>
            </a:r>
          </a:p>
          <a:p>
            <a:pPr marL="571500" indent="-571500">
              <a:buFont typeface="Arial" panose="020B0604020202020204" pitchFamily="34" charset="0"/>
              <a:buChar char="•"/>
            </a:pPr>
            <a:endParaRPr lang="en-US" sz="36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“At risk” students are identified if they score below the 65</a:t>
            </a:r>
            <a:r>
              <a:rPr lang="en-US" sz="3600" baseline="30000">
                <a:latin typeface="Times New Roman"/>
                <a:cs typeface="Times New Roman"/>
              </a:rPr>
              <a:t>th</a:t>
            </a:r>
            <a:r>
              <a:rPr lang="en-US" sz="3600">
                <a:latin typeface="Times New Roman"/>
                <a:cs typeface="Times New Roman"/>
              </a:rPr>
              <a:t> percentile on the ELA winter universal screener.</a:t>
            </a:r>
          </a:p>
        </p:txBody>
      </p:sp>
      <p:sp>
        <p:nvSpPr>
          <p:cNvPr id="7" name="Title 1">
            <a:extLst>
              <a:ext uri="{FF2B5EF4-FFF2-40B4-BE49-F238E27FC236}">
                <a16:creationId xmlns:a16="http://schemas.microsoft.com/office/drawing/2014/main" id="{E35F7FFB-4E86-D98E-0A8E-D4421FF7699F}"/>
              </a:ext>
            </a:extLst>
          </p:cNvPr>
          <p:cNvSpPr>
            <a:spLocks noGrp="1"/>
          </p:cNvSpPr>
          <p:nvPr>
            <p:ph type="title"/>
          </p:nvPr>
        </p:nvSpPr>
        <p:spPr>
          <a:xfrm>
            <a:off x="210065" y="1"/>
            <a:ext cx="11143735" cy="1149177"/>
          </a:xfrm>
        </p:spPr>
        <p:txBody>
          <a:bodyPr/>
          <a:lstStyle/>
          <a:p>
            <a:r>
              <a:rPr lang="en-US" b="1">
                <a:solidFill>
                  <a:schemeClr val="bg1"/>
                </a:solidFill>
                <a:latin typeface="Times New Roman"/>
                <a:cs typeface="Times New Roman"/>
              </a:rPr>
              <a:t>Parent Notification</a:t>
            </a:r>
          </a:p>
        </p:txBody>
      </p:sp>
    </p:spTree>
    <p:extLst>
      <p:ext uri="{BB962C8B-B14F-4D97-AF65-F5344CB8AC3E}">
        <p14:creationId xmlns:p14="http://schemas.microsoft.com/office/powerpoint/2010/main" val="365010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Century Gothic" panose="020B0502020202020204" pitchFamily="34" charset="0"/>
              </a:rPr>
              <a:t>How can we help?</a:t>
            </a:r>
          </a:p>
        </p:txBody>
      </p:sp>
      <p:sp>
        <p:nvSpPr>
          <p:cNvPr id="4" name="TextBox 3">
            <a:extLst>
              <a:ext uri="{FF2B5EF4-FFF2-40B4-BE49-F238E27FC236}">
                <a16:creationId xmlns:a16="http://schemas.microsoft.com/office/drawing/2014/main" id="{52217520-0DBA-36DE-46D7-7BE294363591}"/>
              </a:ext>
            </a:extLst>
          </p:cNvPr>
          <p:cNvSpPr txBox="1"/>
          <p:nvPr/>
        </p:nvSpPr>
        <p:spPr>
          <a:xfrm>
            <a:off x="296883" y="2700596"/>
            <a:ext cx="11397735"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Peabody we offer the following supports to current 4</a:t>
            </a:r>
            <a:r>
              <a:rPr kumimoji="0" lang="en-US" sz="3200" b="0" i="0" u="none" strike="noStrike" kern="1200" cap="none" spc="0" normalizeH="0" baseline="30000" noProof="0" dirty="0">
                <a:ln>
                  <a:noFill/>
                </a:ln>
                <a:solidFill>
                  <a:prstClr val="black"/>
                </a:solidFill>
                <a:effectLst/>
                <a:uLnTx/>
                <a:uFillTx/>
                <a:latin typeface="Garamond" panose="02020404030301010803" pitchFamily="18" charset="0"/>
                <a:ea typeface="+mn-ea"/>
                <a:cs typeface="+mn-cs"/>
              </a:rPr>
              <a:t>th</a:t>
            </a: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grade students that were identified as “at risk” last 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Low ratio tutoring during the day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After school tutoring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5" name="Picture 4" descr="A group of wooden tiles with letters on them&#10;&#10;Description automatically generated">
            <a:extLst>
              <a:ext uri="{FF2B5EF4-FFF2-40B4-BE49-F238E27FC236}">
                <a16:creationId xmlns:a16="http://schemas.microsoft.com/office/drawing/2014/main" id="{2131AE48-A6C7-ECC4-FBAF-39B9CDB95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73346" y="149052"/>
            <a:ext cx="3576197" cy="2384597"/>
          </a:xfrm>
          <a:prstGeom prst="rect">
            <a:avLst/>
          </a:prstGeom>
        </p:spPr>
      </p:pic>
    </p:spTree>
    <p:extLst>
      <p:ext uri="{BB962C8B-B14F-4D97-AF65-F5344CB8AC3E}">
        <p14:creationId xmlns:p14="http://schemas.microsoft.com/office/powerpoint/2010/main" val="140638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lstStyle/>
          <a:p>
            <a:r>
              <a:rPr lang="en-US" b="1" dirty="0">
                <a:solidFill>
                  <a:schemeClr val="bg1"/>
                </a:solidFill>
                <a:latin typeface="Century Gothic" panose="020B0502020202020204" pitchFamily="34" charset="0"/>
              </a:rPr>
              <a:t>How can we help?</a:t>
            </a:r>
          </a:p>
        </p:txBody>
      </p:sp>
      <p:sp>
        <p:nvSpPr>
          <p:cNvPr id="4" name="TextBox 3">
            <a:extLst>
              <a:ext uri="{FF2B5EF4-FFF2-40B4-BE49-F238E27FC236}">
                <a16:creationId xmlns:a16="http://schemas.microsoft.com/office/drawing/2014/main" id="{52217520-0DBA-36DE-46D7-7BE294363591}"/>
              </a:ext>
            </a:extLst>
          </p:cNvPr>
          <p:cNvSpPr txBox="1"/>
          <p:nvPr/>
        </p:nvSpPr>
        <p:spPr>
          <a:xfrm>
            <a:off x="296883" y="2700596"/>
            <a:ext cx="11397735" cy="304698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All Peabody students who have skills that they have not mastered have been assigned </a:t>
            </a:r>
            <a:r>
              <a:rPr kumimoji="0" lang="en-US"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-Ready lessons to help review and reteach these skills.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Students should complete 2 math and 2 reading </a:t>
            </a:r>
            <a:r>
              <a:rPr kumimoji="0" lang="en-US"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a:t>
            </a:r>
            <a:r>
              <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-Ready </a:t>
            </a:r>
            <a:r>
              <a:rPr kumimoji="0" lang="en-US" sz="32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lessons each night. </a:t>
            </a:r>
            <a:endPar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5" name="Picture 4" descr="A group of wooden tiles with letters on them&#10;&#10;Description automatically generated">
            <a:extLst>
              <a:ext uri="{FF2B5EF4-FFF2-40B4-BE49-F238E27FC236}">
                <a16:creationId xmlns:a16="http://schemas.microsoft.com/office/drawing/2014/main" id="{2131AE48-A6C7-ECC4-FBAF-39B9CDB95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73346" y="149052"/>
            <a:ext cx="3576197" cy="2384597"/>
          </a:xfrm>
          <a:prstGeom prst="rect">
            <a:avLst/>
          </a:prstGeom>
        </p:spPr>
      </p:pic>
    </p:spTree>
    <p:extLst>
      <p:ext uri="{BB962C8B-B14F-4D97-AF65-F5344CB8AC3E}">
        <p14:creationId xmlns:p14="http://schemas.microsoft.com/office/powerpoint/2010/main" val="170240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055E4C-2FFA-CEBA-30E5-FBAF9E454333}"/>
              </a:ext>
            </a:extLst>
          </p:cNvPr>
          <p:cNvSpPr>
            <a:spLocks noGrp="1"/>
          </p:cNvSpPr>
          <p:nvPr>
            <p:ph type="title"/>
          </p:nvPr>
        </p:nvSpPr>
        <p:spPr>
          <a:xfrm>
            <a:off x="85951" y="234625"/>
            <a:ext cx="12297425" cy="550126"/>
          </a:xfrm>
        </p:spPr>
        <p:txBody>
          <a:bodyPr>
            <a:noAutofit/>
          </a:bodyPr>
          <a:lstStyle/>
          <a:p>
            <a:r>
              <a:rPr lang="en-US" sz="2600" b="1">
                <a:solidFill>
                  <a:schemeClr val="bg1"/>
                </a:solidFill>
                <a:latin typeface="Calibri (Body) "/>
                <a:cs typeface="Arial Black"/>
              </a:rPr>
              <a:t>Electronic Parent Acknowledgement-Signature Page in PowerSchool</a:t>
            </a:r>
            <a:endParaRPr lang="en-US" sz="2600" b="1">
              <a:solidFill>
                <a:schemeClr val="bg1"/>
              </a:solidFill>
              <a:latin typeface="Calibri (Body) "/>
            </a:endParaRPr>
          </a:p>
        </p:txBody>
      </p:sp>
      <p:pic>
        <p:nvPicPr>
          <p:cNvPr id="6" name="Picture 5" descr="A screenshot of a computer&#10;&#10;Description automatically generated">
            <a:extLst>
              <a:ext uri="{FF2B5EF4-FFF2-40B4-BE49-F238E27FC236}">
                <a16:creationId xmlns:a16="http://schemas.microsoft.com/office/drawing/2014/main" id="{EDD7B076-1EBC-51EE-3A37-DC3D9D8C0C4A}"/>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9" name="TextBox 8">
            <a:extLst>
              <a:ext uri="{FF2B5EF4-FFF2-40B4-BE49-F238E27FC236}">
                <a16:creationId xmlns:a16="http://schemas.microsoft.com/office/drawing/2014/main" id="{BC347D4E-EE87-97A2-C831-3BA4191F8CD8}"/>
              </a:ext>
            </a:extLst>
          </p:cNvPr>
          <p:cNvSpPr txBox="1"/>
          <p:nvPr/>
        </p:nvSpPr>
        <p:spPr>
          <a:xfrm>
            <a:off x="3753523" y="1380103"/>
            <a:ext cx="8556369"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cs typeface="Times New Roman"/>
              </a:rPr>
              <a:t>The purpose of the  Parent Acknowledgment- Signature Page is to: </a:t>
            </a:r>
            <a:endParaRPr lang="en-US" sz="2400" b="1" i="0" u="none" strike="noStrike" kern="1200" cap="none" spc="0" normalizeH="0" baseline="0" noProof="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Indicate your understanding and support to the MSCS Literacy Commitment and your student's progress.</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understand that if your child does not master/pass the ELA portion of the 2025 Spring TCAP Assessment, then he/she will not be promoted to the next grade based on the Tennessee Learning Loss Remediation and Student Acceleration Act as outlined by the State Department of Education.</a:t>
            </a:r>
            <a:endParaRPr lang="en-US" sz="2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21035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dirty="0">
                <a:solidFill>
                  <a:schemeClr val="bg1"/>
                </a:solidFill>
                <a:latin typeface="Calibri (Body) "/>
                <a:cs typeface="Arial Black"/>
              </a:rPr>
              <a:t>Electronic Parent Acknowledgement-Signature Page in PowerSchool</a:t>
            </a:r>
            <a:endParaRPr lang="en-US" sz="2600" b="1" dirty="0">
              <a:solidFill>
                <a:schemeClr val="bg1"/>
              </a:solidFill>
              <a:latin typeface="Calibri (Body) "/>
            </a:endParaRPr>
          </a:p>
        </p:txBody>
      </p:sp>
      <p:pic>
        <p:nvPicPr>
          <p:cNvPr id="6" name="Picture 5">
            <a:extLst>
              <a:ext uri="{FF2B5EF4-FFF2-40B4-BE49-F238E27FC236}">
                <a16:creationId xmlns:a16="http://schemas.microsoft.com/office/drawing/2014/main" id="{63FDB928-82E5-F8CA-8A9A-A27DFD92973F}"/>
              </a:ext>
            </a:extLst>
          </p:cNvPr>
          <p:cNvPicPr>
            <a:picLocks noChangeAspect="1"/>
          </p:cNvPicPr>
          <p:nvPr/>
        </p:nvPicPr>
        <p:blipFill>
          <a:blip r:embed="rId3"/>
          <a:stretch>
            <a:fillRect/>
          </a:stretch>
        </p:blipFill>
        <p:spPr>
          <a:xfrm>
            <a:off x="1747471" y="671243"/>
            <a:ext cx="8015654" cy="5891723"/>
          </a:xfrm>
          <a:prstGeom prst="rect">
            <a:avLst/>
          </a:prstGeom>
        </p:spPr>
      </p:pic>
    </p:spTree>
    <p:extLst>
      <p:ext uri="{BB962C8B-B14F-4D97-AF65-F5344CB8AC3E}">
        <p14:creationId xmlns:p14="http://schemas.microsoft.com/office/powerpoint/2010/main" val="2915796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218925"/>
            <a:ext cx="12297425" cy="550126"/>
          </a:xfrm>
        </p:spPr>
        <p:txBody>
          <a:bodyPr>
            <a:noAutofit/>
          </a:bodyPr>
          <a:lstStyle/>
          <a:p>
            <a:r>
              <a:rPr lang="en-US" sz="2600" b="1" dirty="0">
                <a:solidFill>
                  <a:schemeClr val="bg1"/>
                </a:solidFill>
                <a:latin typeface="Calibri (Body) "/>
                <a:cs typeface="Arial Black"/>
              </a:rPr>
              <a:t>Electronic Parent Acknowledgement-Signature Page in PowerSchool</a:t>
            </a:r>
            <a:endParaRPr lang="en-US" sz="2600" b="1" dirty="0">
              <a:solidFill>
                <a:schemeClr val="bg1"/>
              </a:solidFill>
              <a:latin typeface="Calibri (Body) "/>
            </a:endParaRPr>
          </a:p>
        </p:txBody>
      </p:sp>
      <p:pic>
        <p:nvPicPr>
          <p:cNvPr id="4" name="Picture 3">
            <a:extLst>
              <a:ext uri="{FF2B5EF4-FFF2-40B4-BE49-F238E27FC236}">
                <a16:creationId xmlns:a16="http://schemas.microsoft.com/office/drawing/2014/main" id="{5DE0B868-E343-7FEE-BA6C-BB48B551BD0D}"/>
              </a:ext>
            </a:extLst>
          </p:cNvPr>
          <p:cNvPicPr>
            <a:picLocks noChangeAspect="1"/>
          </p:cNvPicPr>
          <p:nvPr/>
        </p:nvPicPr>
        <p:blipFill>
          <a:blip r:embed="rId3"/>
          <a:stretch>
            <a:fillRect/>
          </a:stretch>
        </p:blipFill>
        <p:spPr>
          <a:xfrm>
            <a:off x="113934" y="923725"/>
            <a:ext cx="10582641" cy="5772350"/>
          </a:xfrm>
          <a:prstGeom prst="rect">
            <a:avLst/>
          </a:prstGeom>
        </p:spPr>
      </p:pic>
    </p:spTree>
    <p:extLst>
      <p:ext uri="{BB962C8B-B14F-4D97-AF65-F5344CB8AC3E}">
        <p14:creationId xmlns:p14="http://schemas.microsoft.com/office/powerpoint/2010/main" val="242582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428625" y="252063"/>
            <a:ext cx="4305300" cy="967138"/>
          </a:xfrm>
        </p:spPr>
        <p:txBody>
          <a:bodyPr>
            <a:noAutofit/>
          </a:bodyPr>
          <a:lstStyle/>
          <a:p>
            <a:r>
              <a:rPr lang="en-US" sz="6000" b="1" dirty="0">
                <a:solidFill>
                  <a:schemeClr val="bg1"/>
                </a:solidFill>
                <a:latin typeface="Calibri (Body) "/>
              </a:rPr>
              <a:t>Resources</a:t>
            </a:r>
          </a:p>
        </p:txBody>
      </p:sp>
      <p:pic>
        <p:nvPicPr>
          <p:cNvPr id="4" name="Picture 3">
            <a:extLst>
              <a:ext uri="{FF2B5EF4-FFF2-40B4-BE49-F238E27FC236}">
                <a16:creationId xmlns:a16="http://schemas.microsoft.com/office/drawing/2014/main" id="{DF0C1BDF-507E-2754-DD00-B210F961DA4F}"/>
              </a:ext>
            </a:extLst>
          </p:cNvPr>
          <p:cNvPicPr>
            <a:picLocks noChangeAspect="1"/>
          </p:cNvPicPr>
          <p:nvPr/>
        </p:nvPicPr>
        <p:blipFill>
          <a:blip r:embed="rId3"/>
          <a:stretch>
            <a:fillRect/>
          </a:stretch>
        </p:blipFill>
        <p:spPr>
          <a:xfrm>
            <a:off x="7333712" y="1585562"/>
            <a:ext cx="3858163" cy="5020376"/>
          </a:xfrm>
          <a:prstGeom prst="rect">
            <a:avLst/>
          </a:prstGeom>
        </p:spPr>
      </p:pic>
      <p:sp>
        <p:nvSpPr>
          <p:cNvPr id="7" name="TextBox 6">
            <a:extLst>
              <a:ext uri="{FF2B5EF4-FFF2-40B4-BE49-F238E27FC236}">
                <a16:creationId xmlns:a16="http://schemas.microsoft.com/office/drawing/2014/main" id="{DE02A86A-725D-3677-AF5C-45B8349FD912}"/>
              </a:ext>
            </a:extLst>
          </p:cNvPr>
          <p:cNvSpPr txBox="1"/>
          <p:nvPr/>
        </p:nvSpPr>
        <p:spPr>
          <a:xfrm>
            <a:off x="2181225" y="5873234"/>
            <a:ext cx="25527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https://bit.ly/stayREADY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313090-8BE6-0D46-5994-F71AA7266B38}"/>
              </a:ext>
            </a:extLst>
          </p:cNvPr>
          <p:cNvPicPr>
            <a:picLocks noChangeAspect="1"/>
          </p:cNvPicPr>
          <p:nvPr/>
        </p:nvPicPr>
        <p:blipFill>
          <a:blip r:embed="rId5"/>
          <a:stretch>
            <a:fillRect/>
          </a:stretch>
        </p:blipFill>
        <p:spPr>
          <a:xfrm>
            <a:off x="1712419" y="2255989"/>
            <a:ext cx="3530053" cy="3469295"/>
          </a:xfrm>
          <a:prstGeom prst="rect">
            <a:avLst/>
          </a:prstGeom>
        </p:spPr>
      </p:pic>
    </p:spTree>
    <p:extLst>
      <p:ext uri="{BB962C8B-B14F-4D97-AF65-F5344CB8AC3E}">
        <p14:creationId xmlns:p14="http://schemas.microsoft.com/office/powerpoint/2010/main" val="307790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y Questions&quot; Images – Browse 382 Stock Photos, Vectors, and Video | Adobe  Stock">
            <a:extLst>
              <a:ext uri="{FF2B5EF4-FFF2-40B4-BE49-F238E27FC236}">
                <a16:creationId xmlns:a16="http://schemas.microsoft.com/office/drawing/2014/main" id="{80BDFAEE-F11F-2C64-EC8B-362C0052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28219-B823-515A-CC50-3C648F629B32}"/>
              </a:ext>
            </a:extLst>
          </p:cNvPr>
          <p:cNvSpPr txBox="1"/>
          <p:nvPr/>
        </p:nvSpPr>
        <p:spPr>
          <a:xfrm>
            <a:off x="3745837" y="3429000"/>
            <a:ext cx="5183010" cy="2062103"/>
          </a:xfrm>
          <a:prstGeom prst="rect">
            <a:avLst/>
          </a:prstGeom>
          <a:noFill/>
        </p:spPr>
        <p:txBody>
          <a:bodyPr wrap="square" lIns="91440" tIns="45720" rIns="91440" bIns="45720" rtlCol="0" anchor="t">
            <a:spAutoFit/>
          </a:bodyPr>
          <a:lstStyle/>
          <a:p>
            <a:pPr algn="ctr"/>
            <a:r>
              <a:rPr lang="en-US" sz="3200" dirty="0">
                <a:latin typeface="Times New Roman"/>
                <a:cs typeface="Times New Roman"/>
              </a:rPr>
              <a:t>Rebecca Hobson</a:t>
            </a:r>
          </a:p>
          <a:p>
            <a:pPr algn="ctr"/>
            <a:r>
              <a:rPr lang="en-US" sz="3200" dirty="0">
                <a:latin typeface="Times New Roman"/>
                <a:cs typeface="Times New Roman"/>
              </a:rPr>
              <a:t>PLC Coach</a:t>
            </a:r>
          </a:p>
          <a:p>
            <a:pPr algn="ctr"/>
            <a:r>
              <a:rPr lang="en-US" sz="3200" dirty="0">
                <a:latin typeface="Times New Roman"/>
                <a:cs typeface="Times New Roman"/>
                <a:hlinkClick r:id="rId4"/>
              </a:rPr>
              <a:t>hobsonrs@scsk12.org</a:t>
            </a:r>
            <a:endParaRPr lang="en-US" sz="3200" dirty="0">
              <a:latin typeface="Times New Roman"/>
              <a:cs typeface="Times New Roman"/>
            </a:endParaRPr>
          </a:p>
          <a:p>
            <a:pPr algn="ctr"/>
            <a:r>
              <a:rPr lang="en-US" sz="3200" dirty="0">
                <a:latin typeface="Times New Roman"/>
                <a:cs typeface="Times New Roman"/>
              </a:rPr>
              <a:t>901-416-4606</a:t>
            </a:r>
          </a:p>
        </p:txBody>
      </p:sp>
    </p:spTree>
    <p:extLst>
      <p:ext uri="{BB962C8B-B14F-4D97-AF65-F5344CB8AC3E}">
        <p14:creationId xmlns:p14="http://schemas.microsoft.com/office/powerpoint/2010/main" val="326294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10065" y="1"/>
            <a:ext cx="11143735" cy="1149177"/>
          </a:xfrm>
        </p:spPr>
        <p:txBody>
          <a:bodyPr>
            <a:normAutofit/>
          </a:bodyPr>
          <a:lstStyle/>
          <a:p>
            <a:r>
              <a:rPr lang="en-US" b="1" dirty="0">
                <a:solidFill>
                  <a:schemeClr val="bg1"/>
                </a:solidFill>
                <a:latin typeface="Garamond" panose="02020404030301010803" pitchFamily="18" charset="0"/>
              </a:rPr>
              <a:t>What is the MSCS Literacy Commitment</a:t>
            </a:r>
          </a:p>
        </p:txBody>
      </p:sp>
      <p:sp>
        <p:nvSpPr>
          <p:cNvPr id="3" name="TextBox 2">
            <a:extLst>
              <a:ext uri="{FF2B5EF4-FFF2-40B4-BE49-F238E27FC236}">
                <a16:creationId xmlns:a16="http://schemas.microsoft.com/office/drawing/2014/main" id="{5AF1D9F2-E049-C320-1622-25D66E1D4482}"/>
              </a:ext>
            </a:extLst>
          </p:cNvPr>
          <p:cNvSpPr txBox="1"/>
          <p:nvPr/>
        </p:nvSpPr>
        <p:spPr>
          <a:xfrm>
            <a:off x="763674" y="2085596"/>
            <a:ext cx="10685376"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22222"/>
                </a:solidFill>
                <a:effectLst/>
                <a:uLnTx/>
                <a:uFillTx/>
                <a:latin typeface="Garamond" panose="02020404030301010803" pitchFamily="18" charset="0"/>
                <a:ea typeface="+mn-ea"/>
                <a:cs typeface="+mn-cs"/>
              </a:rPr>
              <a:t>THE LITERACY COMMITMENT</a:t>
            </a:r>
            <a:r>
              <a:rPr kumimoji="0" lang="en-US" sz="3600" b="0" i="0" u="none" strike="noStrike" kern="1200" cap="none" spc="0" normalizeH="0" baseline="0" noProof="0" dirty="0">
                <a:ln>
                  <a:noFill/>
                </a:ln>
                <a:solidFill>
                  <a:srgbClr val="222222"/>
                </a:solidFill>
                <a:effectLst/>
                <a:uLnTx/>
                <a:uFillTx/>
                <a:latin typeface="Garamond" panose="02020404030301010803" pitchFamily="18" charset="0"/>
                <a:ea typeface="+mn-ea"/>
                <a:cs typeface="+mn-cs"/>
              </a:rPr>
              <a:t> is a collaborative effort between schools, parents, and the community to ensure the success and reading readiness of our students.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22222"/>
                </a:solidFill>
                <a:effectLst/>
                <a:uLnTx/>
                <a:uFillTx/>
                <a:latin typeface="Garamond" panose="02020404030301010803" pitchFamily="18" charset="0"/>
                <a:ea typeface="+mn-ea"/>
                <a:cs typeface="+mn-cs"/>
              </a:rPr>
              <a:t>Memphis-Shelby County Schools and Peabody Elementary strives to build a strong academic foundation, knowing that a key component to education is literacy!</a:t>
            </a: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425142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63036D-0AA6-42EA-45DA-A89A7B8FB704}"/>
              </a:ext>
            </a:extLst>
          </p:cNvPr>
          <p:cNvSpPr txBox="1">
            <a:spLocks/>
          </p:cNvSpPr>
          <p:nvPr/>
        </p:nvSpPr>
        <p:spPr>
          <a:xfrm>
            <a:off x="111807" y="112296"/>
            <a:ext cx="11143735" cy="11491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TN Learning Loss Remediation and </a:t>
            </a:r>
            <a:br>
              <a:rPr lang="en-US" b="1">
                <a:latin typeface="Times New Roman"/>
              </a:rPr>
            </a:br>
            <a:r>
              <a:rPr lang="en-US" b="1">
                <a:solidFill>
                  <a:schemeClr val="bg1"/>
                </a:solidFill>
                <a:latin typeface="Times New Roman"/>
                <a:cs typeface="Times New Roman"/>
              </a:rPr>
              <a:t>Student Acceleration Act</a:t>
            </a:r>
          </a:p>
        </p:txBody>
      </p:sp>
      <p:sp>
        <p:nvSpPr>
          <p:cNvPr id="9" name="TextBox 8">
            <a:extLst>
              <a:ext uri="{FF2B5EF4-FFF2-40B4-BE49-F238E27FC236}">
                <a16:creationId xmlns:a16="http://schemas.microsoft.com/office/drawing/2014/main" id="{E346BCF1-4C45-17E2-A979-5EBEED39C61A}"/>
              </a:ext>
            </a:extLst>
          </p:cNvPr>
          <p:cNvSpPr txBox="1"/>
          <p:nvPr/>
        </p:nvSpPr>
        <p:spPr>
          <a:xfrm>
            <a:off x="873963" y="2164804"/>
            <a:ext cx="10389995" cy="4093428"/>
          </a:xfrm>
          <a:prstGeom prst="rect">
            <a:avLst/>
          </a:prstGeom>
          <a:noFill/>
        </p:spPr>
        <p:txBody>
          <a:bodyPr wrap="square" lIns="91440" tIns="45720" rIns="91440" bIns="45720" rtlCol="0" anchor="t">
            <a:spAutoFit/>
          </a:bodyPr>
          <a:lstStyle/>
          <a:p>
            <a:pPr algn="ctr"/>
            <a:r>
              <a:rPr lang="en-US" sz="4000">
                <a:latin typeface="Times New Roman"/>
                <a:cs typeface="Times New Roman"/>
              </a:rPr>
              <a:t>What does the TN law say about 3</a:t>
            </a:r>
            <a:r>
              <a:rPr lang="en-US" sz="4000" baseline="30000">
                <a:latin typeface="Times New Roman"/>
                <a:cs typeface="Times New Roman"/>
              </a:rPr>
              <a:t>rd</a:t>
            </a:r>
            <a:r>
              <a:rPr lang="en-US" sz="4000">
                <a:latin typeface="Times New Roman"/>
                <a:cs typeface="Times New Roman"/>
              </a:rPr>
              <a:t> graders?</a:t>
            </a:r>
          </a:p>
          <a:p>
            <a:pPr marL="0" indent="0" algn="ctr">
              <a:buNone/>
            </a:pPr>
            <a:r>
              <a:rPr lang="en-US" sz="2400" b="1">
                <a:latin typeface="Times New Roman"/>
                <a:cs typeface="Times New Roman"/>
              </a:rPr>
              <a:t>Focus: </a:t>
            </a:r>
            <a:r>
              <a:rPr lang="en-US" sz="2400">
                <a:latin typeface="Times New Roman"/>
                <a:cs typeface="Times New Roman"/>
              </a:rPr>
              <a:t>“Accelerating Student Learning”</a:t>
            </a:r>
          </a:p>
          <a:p>
            <a:pPr marL="0" indent="0" algn="ctr">
              <a:buNone/>
            </a:pPr>
            <a:endParaRPr lang="en-US" sz="2400">
              <a:latin typeface="Times New Roman"/>
              <a:cs typeface="Times New Roman"/>
            </a:endParaRPr>
          </a:p>
          <a:p>
            <a:pPr marL="0" indent="0">
              <a:buNone/>
            </a:pPr>
            <a:r>
              <a:rPr lang="en-US" sz="2400" i="0">
                <a:effectLst/>
                <a:latin typeface="Times New Roman"/>
                <a:cs typeface="Times New Roman"/>
              </a:rPr>
              <a:t>“Beginning with the 2022-2023 school year, a student in the third grade </a:t>
            </a:r>
            <a:r>
              <a:rPr lang="en-US" sz="2400" i="0">
                <a:solidFill>
                  <a:srgbClr val="FF0000"/>
                </a:solidFill>
                <a:effectLst/>
                <a:latin typeface="Times New Roman"/>
                <a:cs typeface="Times New Roman"/>
              </a:rPr>
              <a:t>shall not </a:t>
            </a:r>
            <a:r>
              <a:rPr lang="en-US" sz="2400" i="0">
                <a:effectLst/>
                <a:latin typeface="Times New Roman"/>
                <a:cs typeface="Times New Roman"/>
              </a:rPr>
              <a:t>be promoted to the next grade level unless the student is determined to be </a:t>
            </a:r>
            <a:r>
              <a:rPr lang="en-US" sz="2400" i="0">
                <a:solidFill>
                  <a:srgbClr val="00B050"/>
                </a:solidFill>
                <a:effectLst/>
                <a:latin typeface="Times New Roman"/>
                <a:cs typeface="Times New Roman"/>
              </a:rPr>
              <a:t>proficient</a:t>
            </a:r>
            <a:r>
              <a:rPr lang="en-US" sz="2400" i="0">
                <a:effectLst/>
                <a:latin typeface="Times New Roman"/>
                <a:cs typeface="Times New Roman"/>
              </a:rPr>
              <a:t> in English Language </a:t>
            </a:r>
            <a:r>
              <a:rPr lang="en-US" sz="2400">
                <a:latin typeface="Times New Roman"/>
                <a:cs typeface="Times New Roman"/>
              </a:rPr>
              <a:t>A</a:t>
            </a:r>
            <a:r>
              <a:rPr lang="en-US" sz="2400" i="0">
                <a:effectLst/>
                <a:latin typeface="Times New Roman"/>
                <a:cs typeface="Times New Roman"/>
              </a:rPr>
              <a:t>rts (ELA) based on the student's achieving a performance level rating of ”</a:t>
            </a:r>
            <a:r>
              <a:rPr lang="en-US" sz="2400">
                <a:solidFill>
                  <a:srgbClr val="00B050"/>
                </a:solidFill>
                <a:latin typeface="Times New Roman"/>
                <a:cs typeface="Times New Roman"/>
              </a:rPr>
              <a:t>meets</a:t>
            </a:r>
            <a:r>
              <a:rPr lang="en-US" sz="2400" i="0">
                <a:effectLst/>
                <a:latin typeface="Times New Roman"/>
                <a:cs typeface="Times New Roman"/>
              </a:rPr>
              <a:t>" or ”</a:t>
            </a:r>
            <a:r>
              <a:rPr lang="en-US" sz="2400">
                <a:solidFill>
                  <a:srgbClr val="00B050"/>
                </a:solidFill>
                <a:latin typeface="Times New Roman"/>
                <a:cs typeface="Times New Roman"/>
              </a:rPr>
              <a:t>exceeds</a:t>
            </a:r>
            <a:r>
              <a:rPr lang="en-US" sz="2400" i="0">
                <a:effectLst/>
                <a:latin typeface="Times New Roman"/>
                <a:cs typeface="Times New Roman"/>
              </a:rPr>
              <a:t>" on the ELA portion of the student's most recent Tennessee comprehensive assessment program (TCAP) test.”</a:t>
            </a:r>
            <a:endParaRPr lang="en-US" sz="2400" u="sng" kern="0">
              <a:latin typeface="Times New Roman"/>
              <a:cs typeface="Times New Roman"/>
            </a:endParaRPr>
          </a:p>
          <a:p>
            <a:endParaRPr lang="en-US" sz="2400">
              <a:latin typeface="Garamond" panose="02020404030301010803" pitchFamily="18" charset="0"/>
            </a:endParaRPr>
          </a:p>
          <a:p>
            <a:endParaRPr lang="en-US" sz="2800">
              <a:latin typeface="Garamond" panose="02020404030301010803" pitchFamily="18" charset="0"/>
            </a:endParaRPr>
          </a:p>
        </p:txBody>
      </p:sp>
    </p:spTree>
    <p:extLst>
      <p:ext uri="{BB962C8B-B14F-4D97-AF65-F5344CB8AC3E}">
        <p14:creationId xmlns:p14="http://schemas.microsoft.com/office/powerpoint/2010/main" val="325131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202BE7-BFCC-CA1B-322B-3E4954A499AA}"/>
              </a:ext>
            </a:extLst>
          </p:cNvPr>
          <p:cNvSpPr txBox="1"/>
          <p:nvPr/>
        </p:nvSpPr>
        <p:spPr>
          <a:xfrm>
            <a:off x="612250" y="2347739"/>
            <a:ext cx="113862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The following students are promoted to 4</a:t>
            </a:r>
            <a:r>
              <a:rPr kumimoji="0" lang="en-US" sz="4400" b="0" i="0" u="none" strike="noStrike" kern="1200" cap="none" spc="0" normalizeH="0" baseline="30000" noProof="0" dirty="0">
                <a:ln>
                  <a:noFill/>
                </a:ln>
                <a:solidFill>
                  <a:srgbClr val="002060"/>
                </a:solidFill>
                <a:effectLst/>
                <a:uLnTx/>
                <a:uFillTx/>
                <a:latin typeface="Garamond" panose="02020404030301010803" pitchFamily="18" charset="0"/>
                <a:ea typeface="+mn-ea"/>
                <a:cs typeface="+mn-cs"/>
              </a:rPr>
              <a:t>th</a:t>
            </a:r>
            <a:r>
              <a:rPr kumimoji="0" lang="en-US" sz="4400" b="0"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 grade</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BE9149A-3EC5-079D-9CF6-117517A52D78}"/>
              </a:ext>
            </a:extLst>
          </p:cNvPr>
          <p:cNvPicPr>
            <a:picLocks noChangeAspect="1"/>
          </p:cNvPicPr>
          <p:nvPr/>
        </p:nvPicPr>
        <p:blipFill>
          <a:blip r:embed="rId3"/>
          <a:stretch>
            <a:fillRect/>
          </a:stretch>
        </p:blipFill>
        <p:spPr>
          <a:xfrm>
            <a:off x="0" y="3163348"/>
            <a:ext cx="12192000" cy="531303"/>
          </a:xfrm>
          <a:prstGeom prst="rect">
            <a:avLst/>
          </a:prstGeom>
        </p:spPr>
      </p:pic>
      <p:sp>
        <p:nvSpPr>
          <p:cNvPr id="4" name="TextBox 3">
            <a:extLst>
              <a:ext uri="{FF2B5EF4-FFF2-40B4-BE49-F238E27FC236}">
                <a16:creationId xmlns:a16="http://schemas.microsoft.com/office/drawing/2014/main" id="{3E02376A-A526-FCF1-0DE2-EC034A607C2C}"/>
              </a:ext>
            </a:extLst>
          </p:cNvPr>
          <p:cNvSpPr txBox="1"/>
          <p:nvPr/>
        </p:nvSpPr>
        <p:spPr>
          <a:xfrm>
            <a:off x="64935" y="162456"/>
            <a:ext cx="113862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Who is promoted? </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3D730AE-06E1-08F2-FDE3-5C5AECA3BAD8}"/>
              </a:ext>
            </a:extLst>
          </p:cNvPr>
          <p:cNvSpPr txBox="1"/>
          <p:nvPr/>
        </p:nvSpPr>
        <p:spPr>
          <a:xfrm>
            <a:off x="1663147" y="3887095"/>
            <a:ext cx="886570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ELA TCAP scores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“Exceed” or “Meet” Expectations</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1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61343-C59F-EACF-6038-2FC9E7ECF295}"/>
              </a:ext>
            </a:extLst>
          </p:cNvPr>
          <p:cNvSpPr txBox="1"/>
          <p:nvPr/>
        </p:nvSpPr>
        <p:spPr>
          <a:xfrm>
            <a:off x="524683" y="1978876"/>
            <a:ext cx="10858500" cy="1446550"/>
          </a:xfrm>
          <a:prstGeom prst="rect">
            <a:avLst/>
          </a:prstGeom>
          <a:noFill/>
        </p:spPr>
        <p:txBody>
          <a:bodyPr wrap="square" lIns="91440" tIns="45720" rIns="91440" bIns="45720" anchor="t">
            <a:spAutoFit/>
          </a:bodyPr>
          <a:lstStyle/>
          <a:p>
            <a:pPr algn="ctr"/>
            <a:r>
              <a:rPr lang="en-US" sz="4400" b="1" dirty="0">
                <a:latin typeface="Times New Roman"/>
                <a:cs typeface="Times New Roman"/>
              </a:rPr>
              <a:t>Pathways to 4th Grade for Approaching and Below Proficient Scores</a:t>
            </a:r>
          </a:p>
        </p:txBody>
      </p:sp>
      <p:pic>
        <p:nvPicPr>
          <p:cNvPr id="6" name="Picture 5" descr="Pathways Stock Illustrations – 16,349 ...">
            <a:extLst>
              <a:ext uri="{FF2B5EF4-FFF2-40B4-BE49-F238E27FC236}">
                <a16:creationId xmlns:a16="http://schemas.microsoft.com/office/drawing/2014/main" id="{A671F2A7-8A8F-FBE7-E2D8-3DB6E85505D3}"/>
              </a:ext>
            </a:extLst>
          </p:cNvPr>
          <p:cNvPicPr>
            <a:picLocks noChangeAspect="1"/>
          </p:cNvPicPr>
          <p:nvPr/>
        </p:nvPicPr>
        <p:blipFill>
          <a:blip r:embed="rId3"/>
          <a:stretch>
            <a:fillRect/>
          </a:stretch>
        </p:blipFill>
        <p:spPr>
          <a:xfrm>
            <a:off x="4592018" y="3275873"/>
            <a:ext cx="3007962" cy="2463100"/>
          </a:xfrm>
          <a:prstGeom prst="rect">
            <a:avLst/>
          </a:prstGeom>
        </p:spPr>
      </p:pic>
    </p:spTree>
    <p:extLst>
      <p:ext uri="{BB962C8B-B14F-4D97-AF65-F5344CB8AC3E}">
        <p14:creationId xmlns:p14="http://schemas.microsoft.com/office/powerpoint/2010/main" val="129708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9549-C559-FEB5-692C-7EE8F590818F}"/>
              </a:ext>
            </a:extLst>
          </p:cNvPr>
          <p:cNvSpPr txBox="1"/>
          <p:nvPr/>
        </p:nvSpPr>
        <p:spPr>
          <a:xfrm>
            <a:off x="342900" y="174912"/>
            <a:ext cx="7874000" cy="1107996"/>
          </a:xfrm>
          <a:prstGeom prst="rect">
            <a:avLst/>
          </a:prstGeom>
          <a:noFill/>
        </p:spPr>
        <p:txBody>
          <a:bodyPr wrap="square" lIns="91440" tIns="45720" rIns="91440" bIns="45720" rtlCol="0" anchor="t">
            <a:spAutoFit/>
          </a:bodyPr>
          <a:lstStyle/>
          <a:p>
            <a:r>
              <a:rPr lang="en-US" sz="6600">
                <a:solidFill>
                  <a:schemeClr val="bg1"/>
                </a:solidFill>
                <a:latin typeface="Times New Roman"/>
                <a:cs typeface="Times New Roman"/>
              </a:rPr>
              <a:t>Approaching</a:t>
            </a:r>
            <a:r>
              <a:rPr lang="en-US" sz="6600">
                <a:solidFill>
                  <a:schemeClr val="bg1"/>
                </a:solidFill>
              </a:rPr>
              <a:t> </a:t>
            </a:r>
          </a:p>
        </p:txBody>
      </p:sp>
      <p:sp>
        <p:nvSpPr>
          <p:cNvPr id="5" name="TextBox 4">
            <a:extLst>
              <a:ext uri="{FF2B5EF4-FFF2-40B4-BE49-F238E27FC236}">
                <a16:creationId xmlns:a16="http://schemas.microsoft.com/office/drawing/2014/main" id="{E3CA7004-914B-66D7-72B8-D3D0E575DDC0}"/>
              </a:ext>
            </a:extLst>
          </p:cNvPr>
          <p:cNvSpPr txBox="1"/>
          <p:nvPr/>
        </p:nvSpPr>
        <p:spPr>
          <a:xfrm>
            <a:off x="666750" y="2206763"/>
            <a:ext cx="10858500" cy="1446550"/>
          </a:xfrm>
          <a:prstGeom prst="rect">
            <a:avLst/>
          </a:prstGeom>
          <a:noFill/>
        </p:spPr>
        <p:txBody>
          <a:bodyPr wrap="square" lIns="91440" tIns="45720" rIns="91440" bIns="45720" anchor="t">
            <a:spAutoFit/>
          </a:bodyPr>
          <a:lstStyle/>
          <a:p>
            <a:pPr algn="ctr"/>
            <a:r>
              <a:rPr lang="en-US" sz="4400">
                <a:latin typeface="Times New Roman"/>
                <a:cs typeface="Times New Roman"/>
              </a:rPr>
              <a:t>What does the law say about students who score “approaching” on the TCAP assessment?</a:t>
            </a:r>
          </a:p>
        </p:txBody>
      </p:sp>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8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02376A-A526-FCF1-0DE2-EC034A607C2C}"/>
              </a:ext>
            </a:extLst>
          </p:cNvPr>
          <p:cNvSpPr txBox="1"/>
          <p:nvPr/>
        </p:nvSpPr>
        <p:spPr>
          <a:xfrm>
            <a:off x="64935" y="162456"/>
            <a:ext cx="117025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What happens if the student scores </a:t>
            </a:r>
            <a:r>
              <a:rPr lang="en-US" sz="4000" dirty="0">
                <a:solidFill>
                  <a:prstClr val="white"/>
                </a:solidFill>
                <a:latin typeface="Garamond" panose="02020404030301010803" pitchFamily="18" charset="0"/>
              </a:rPr>
              <a:t>“Approaching?”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86B5DE0-6663-4678-95EB-3B6F29CA99F7}"/>
              </a:ext>
            </a:extLst>
          </p:cNvPr>
          <p:cNvPicPr>
            <a:picLocks noChangeAspect="1"/>
          </p:cNvPicPr>
          <p:nvPr/>
        </p:nvPicPr>
        <p:blipFill>
          <a:blip r:embed="rId4"/>
          <a:srcRect r="6434"/>
          <a:stretch/>
        </p:blipFill>
        <p:spPr>
          <a:xfrm>
            <a:off x="693224" y="1816693"/>
            <a:ext cx="10805551" cy="4617595"/>
          </a:xfrm>
          <a:prstGeom prst="rect">
            <a:avLst/>
          </a:prstGeom>
        </p:spPr>
      </p:pic>
    </p:spTree>
    <p:extLst>
      <p:ext uri="{BB962C8B-B14F-4D97-AF65-F5344CB8AC3E}">
        <p14:creationId xmlns:p14="http://schemas.microsoft.com/office/powerpoint/2010/main" val="216178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995181186"/>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a:rPr>
                        <a:t>A student in grade three (3) who is not proficient in ELA, as determined by the student's achieving a performance level rating of </a:t>
                      </a:r>
                      <a:r>
                        <a:rPr lang="en-US" sz="1800">
                          <a:solidFill>
                            <a:srgbClr val="FF0000"/>
                          </a:solidFill>
                          <a:latin typeface="Times New Roman"/>
                        </a:rPr>
                        <a:t>“approaching” </a:t>
                      </a:r>
                      <a:r>
                        <a:rPr lang="en-US" sz="1800">
                          <a:solidFill>
                            <a:schemeClr val="tx1"/>
                          </a:solidFill>
                          <a:latin typeface="Times New Roman"/>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attends a learning loss bridge camp before the beginning of the upcoming school year, </a:t>
                      </a:r>
                    </a:p>
                    <a:p>
                      <a:pPr marL="342900" indent="-342900">
                        <a:buFont typeface="Arial" panose="020B0604020202020204" pitchFamily="34" charset="0"/>
                        <a:buChar char="•"/>
                      </a:pPr>
                      <a:endParaRPr lang="en-US" sz="2000">
                        <a:latin typeface="Times New Roman"/>
                      </a:endParaRPr>
                    </a:p>
                    <a:p>
                      <a:pPr marL="342900" indent="-342900">
                        <a:buFont typeface="Arial" panose="020B0604020202020204" pitchFamily="34" charset="0"/>
                        <a:buChar char="•"/>
                      </a:pPr>
                      <a:r>
                        <a:rPr lang="en-US" sz="2000">
                          <a:latin typeface="Times New Roman"/>
                        </a:rPr>
                        <a:t>Maintains a ninety percent </a:t>
                      </a:r>
                      <a:r>
                        <a:rPr lang="en-US" sz="2000">
                          <a:highlight>
                            <a:srgbClr val="FFFF00"/>
                          </a:highlight>
                          <a:latin typeface="Times New Roman"/>
                        </a:rPr>
                        <a:t>(90%) attendance rate</a:t>
                      </a:r>
                      <a:r>
                        <a:rPr lang="en-US" sz="2000">
                          <a:latin typeface="Times New Roman"/>
                        </a:rPr>
                        <a:t> at the camp, </a:t>
                      </a:r>
                      <a:r>
                        <a:rPr lang="en-US" sz="2000" b="1">
                          <a:solidFill>
                            <a:srgbClr val="FF0000"/>
                          </a:solidFill>
                          <a:latin typeface="Times New Roman"/>
                        </a:rPr>
                        <a:t>AND </a:t>
                      </a:r>
                      <a:r>
                        <a:rPr lang="en-US" sz="2000">
                          <a:latin typeface="Times New Roman"/>
                        </a:rPr>
                        <a:t>the </a:t>
                      </a:r>
                      <a:r>
                        <a:rPr lang="en-US" sz="2000">
                          <a:highlight>
                            <a:srgbClr val="FFFF00"/>
                          </a:highlight>
                          <a:latin typeface="Times New Roman"/>
                        </a:rPr>
                        <a:t>student's performance on the post-test </a:t>
                      </a:r>
                      <a:r>
                        <a:rPr lang="en-US" sz="2000">
                          <a:latin typeface="Times New Roman"/>
                        </a:rPr>
                        <a:t>administered to the student at the end of the learning loss bridge camp, </a:t>
                      </a:r>
                      <a:r>
                        <a:rPr lang="en-US" sz="2000">
                          <a:highlight>
                            <a:srgbClr val="FFFF00"/>
                          </a:highlight>
                          <a:latin typeface="Times New Roman"/>
                        </a:rPr>
                        <a:t>demonstrates adequate growth (5 percentage points)</a:t>
                      </a:r>
                      <a:r>
                        <a:rPr lang="en-US" sz="2000">
                          <a:latin typeface="Times New Roman"/>
                        </a:rPr>
                        <a:t>, as defined in the State Board’s Promotion and Retention Policy 3.300; </a:t>
                      </a:r>
                      <a:r>
                        <a:rPr lang="en-US" sz="2000">
                          <a:solidFill>
                            <a:srgbClr val="FF0000"/>
                          </a:solidFill>
                          <a:latin typeface="Times New Roman"/>
                        </a:rPr>
                        <a:t>OR</a:t>
                      </a:r>
                    </a:p>
                    <a:p>
                      <a:pPr marL="342900" indent="-342900">
                        <a:buFont typeface="Arial" panose="020B0604020202020204" pitchFamily="34" charset="0"/>
                        <a:buChar char="•"/>
                      </a:pPr>
                      <a:endParaRPr lang="en-US" sz="2000">
                        <a:solidFill>
                          <a:srgbClr val="FF0000"/>
                        </a:solidFill>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receives </a:t>
                      </a:r>
                      <a:r>
                        <a:rPr lang="en-US" sz="2000">
                          <a:highlight>
                            <a:srgbClr val="FFFF00"/>
                          </a:highlight>
                          <a:latin typeface="Times New Roman"/>
                        </a:rPr>
                        <a:t>high-dosage, low-ratio tutoring </a:t>
                      </a:r>
                      <a:r>
                        <a:rPr lang="en-US" sz="2000">
                          <a:latin typeface="Times New Roman"/>
                        </a:rPr>
                        <a:t>for the entirety of the upcoming school year from a Tennessee accelerating literacy and learning corps (TALLC) tutor. For the purposes of this rule, “high-dosage, low-ratio tutoring” means a </a:t>
                      </a:r>
                      <a:r>
                        <a:rPr lang="en-US" sz="2000">
                          <a:highlight>
                            <a:srgbClr val="FFFF00"/>
                          </a:highlight>
                          <a:latin typeface="Times New Roman"/>
                        </a:rPr>
                        <a:t>minimum of two (2) thirty (30) minute sessions per week </a:t>
                      </a:r>
                      <a:r>
                        <a:rPr lang="en-US" sz="2000">
                          <a:latin typeface="Times New Roman"/>
                        </a:rPr>
                        <a:t>with a one to three (1:3) teacher to student ratio. TALLC high dosage, low ratio tutoring may be provided through the following options,                                       </a:t>
                      </a:r>
                    </a:p>
                    <a:p>
                      <a:pPr marL="0" indent="0">
                        <a:buFont typeface="Arial"/>
                        <a:buNone/>
                      </a:pPr>
                      <a:r>
                        <a:rPr lang="en-US" sz="2000">
                          <a:latin typeface="Times New Roman"/>
                        </a:rPr>
                        <a:t>            (I) A tutor recruited and trained through the Department’s </a:t>
                      </a:r>
                      <a:r>
                        <a:rPr lang="en-US" sz="2000">
                          <a:highlight>
                            <a:srgbClr val="FFFF00"/>
                          </a:highlight>
                          <a:latin typeface="Times New Roman"/>
                        </a:rPr>
                        <a:t>TN ALL Corps </a:t>
                      </a:r>
                      <a:r>
                        <a:rPr lang="en-US" sz="2000">
                          <a:latin typeface="Times New Roman"/>
                        </a:rPr>
                        <a:t>program. </a:t>
                      </a:r>
                    </a:p>
                    <a:p>
                      <a:r>
                        <a:rPr lang="en-US" sz="2000">
                          <a:latin typeface="Times New Roman"/>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a347c8-8a70-47e2-b124-b45278f88f82">
      <UserInfo>
        <DisplayName>CARMEN D BARFIELD</DisplayName>
        <AccountId>73</AccountId>
        <AccountType/>
      </UserInfo>
    </SharedWithUsers>
    <_activity xmlns="66ae0dc0-2ceb-4d66-8f6e-15b3ca4e1c64"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20" ma:contentTypeDescription="Create a new document." ma:contentTypeScope="" ma:versionID="7e03af85c4ad9ca615b73b07c07780c4">
  <xsd:schema xmlns:xsd="http://www.w3.org/2001/XMLSchema" xmlns:xs="http://www.w3.org/2001/XMLSchema" xmlns:p="http://schemas.microsoft.com/office/2006/metadata/properties" xmlns:ns1="http://schemas.microsoft.com/sharepoint/v3" xmlns:ns3="85a347c8-8a70-47e2-b124-b45278f88f82" xmlns:ns4="66ae0dc0-2ceb-4d66-8f6e-15b3ca4e1c64" targetNamespace="http://schemas.microsoft.com/office/2006/metadata/properties" ma:root="true" ma:fieldsID="05c94ce929b21bee674d0abab61f0fb8" ns1:_="" ns3:_="" ns4:_="">
    <xsd:import namespace="http://schemas.microsoft.com/sharepoint/v3"/>
    <xsd:import namespace="85a347c8-8a70-47e2-b124-b45278f88f82"/>
    <xsd:import namespace="66ae0dc0-2ceb-4d66-8f6e-15b3ca4e1c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1:_ip_UnifiedCompliancePolicyProperties" minOccurs="0"/>
                <xsd:element ref="ns1:_ip_UnifiedCompliancePolicyUIAc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EB24A-5271-444B-99A7-2DBB89826059}">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08B8FB-52B4-47C5-AD7F-9ACD03A473EB}">
  <ds:schemaRefs>
    <ds:schemaRef ds:uri="http://schemas.microsoft.com/sharepoint/v3/contenttype/forms"/>
  </ds:schemaRefs>
</ds:datastoreItem>
</file>

<file path=customXml/itemProps3.xml><?xml version="1.0" encoding="utf-8"?>
<ds:datastoreItem xmlns:ds="http://schemas.openxmlformats.org/officeDocument/2006/customXml" ds:itemID="{E59DCB34-DB7A-4480-8E33-5CBF0707287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1853</Words>
  <Application>Microsoft Office PowerPoint</Application>
  <PresentationFormat>Widescreen</PresentationFormat>
  <Paragraphs>128</Paragraphs>
  <Slides>27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(Body)</vt:lpstr>
      <vt:lpstr>Calibri (Body) </vt:lpstr>
      <vt:lpstr>Calibri Light</vt:lpstr>
      <vt:lpstr>Century Gothic</vt:lpstr>
      <vt:lpstr>Garamond</vt:lpstr>
      <vt:lpstr>Times New Roman</vt:lpstr>
      <vt:lpstr>Office Theme</vt:lpstr>
      <vt:lpstr>1_Office Theme</vt:lpstr>
      <vt:lpstr>2_Office Theme</vt:lpstr>
      <vt:lpstr>PowerPoint Presentation</vt:lpstr>
      <vt:lpstr>PowerPoint Presentation</vt:lpstr>
      <vt:lpstr>What is the MSCS Literacy Commitment</vt:lpstr>
      <vt:lpstr>PowerPoint Presentation</vt:lpstr>
      <vt:lpstr>PowerPoint Presentation</vt:lpstr>
      <vt:lpstr>PowerPoint Presentation</vt:lpstr>
      <vt:lpstr>PowerPoint Presentation</vt:lpstr>
      <vt:lpstr>PowerPoint Presentation</vt:lpstr>
      <vt:lpstr>Tennessee Learning Loss Remediation and Student Acceleration Act </vt:lpstr>
      <vt:lpstr>Below Proficient</vt:lpstr>
      <vt:lpstr>PowerPoint Presentation</vt:lpstr>
      <vt:lpstr>Tennessee Learning Loss Remediation and Student Acceleration Act </vt:lpstr>
      <vt:lpstr>PowerPoint Presentation</vt:lpstr>
      <vt:lpstr>Tennessee Learning Loss Remediation and Student Acceleration Act </vt:lpstr>
      <vt:lpstr>PowerPoint Presentation</vt:lpstr>
      <vt:lpstr>PowerPoint Presentation</vt:lpstr>
      <vt:lpstr>Tennessee Learning Loss Remediation and Student Acceleration Act </vt:lpstr>
      <vt:lpstr>PowerPoint Presentation</vt:lpstr>
      <vt:lpstr>PowerPoint Presentation</vt:lpstr>
      <vt:lpstr>Parent Notification</vt:lpstr>
      <vt:lpstr>How can we help?</vt:lpstr>
      <vt:lpstr>How can we help?</vt:lpstr>
      <vt:lpstr>Electronic Parent Acknowledgement-Signature Page in PowerSchool</vt:lpstr>
      <vt:lpstr>Electronic Parent Acknowledgement-Signature Page in PowerSchool</vt:lpstr>
      <vt:lpstr>Electronic Parent Acknowledgement-Signature Page in PowerSchool</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REBECCA S HOBSON</cp:lastModifiedBy>
  <cp:revision>2</cp:revision>
  <dcterms:created xsi:type="dcterms:W3CDTF">2023-11-17T21:28:23Z</dcterms:created>
  <dcterms:modified xsi:type="dcterms:W3CDTF">2024-11-22T00:54:37Z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